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764" r:id="rId3"/>
    <p:sldId id="755" r:id="rId4"/>
    <p:sldId id="757" r:id="rId5"/>
    <p:sldId id="758" r:id="rId6"/>
    <p:sldId id="800" r:id="rId7"/>
    <p:sldId id="801" r:id="rId8"/>
    <p:sldId id="760" r:id="rId9"/>
    <p:sldId id="765" r:id="rId10"/>
    <p:sldId id="766" r:id="rId11"/>
    <p:sldId id="767" r:id="rId12"/>
    <p:sldId id="768" r:id="rId13"/>
    <p:sldId id="769" r:id="rId14"/>
    <p:sldId id="770" r:id="rId15"/>
    <p:sldId id="775" r:id="rId16"/>
    <p:sldId id="771" r:id="rId17"/>
    <p:sldId id="772" r:id="rId18"/>
    <p:sldId id="773" r:id="rId19"/>
    <p:sldId id="774" r:id="rId20"/>
    <p:sldId id="747" r:id="rId21"/>
    <p:sldId id="778" r:id="rId22"/>
    <p:sldId id="779" r:id="rId23"/>
    <p:sldId id="780" r:id="rId24"/>
    <p:sldId id="781" r:id="rId25"/>
    <p:sldId id="782" r:id="rId26"/>
    <p:sldId id="783" r:id="rId27"/>
    <p:sldId id="784" r:id="rId28"/>
    <p:sldId id="785" r:id="rId29"/>
    <p:sldId id="786" r:id="rId30"/>
    <p:sldId id="787" r:id="rId31"/>
    <p:sldId id="749" r:id="rId32"/>
    <p:sldId id="748" r:id="rId33"/>
    <p:sldId id="750" r:id="rId34"/>
    <p:sldId id="761" r:id="rId35"/>
    <p:sldId id="791" r:id="rId36"/>
    <p:sldId id="792" r:id="rId37"/>
    <p:sldId id="826" r:id="rId38"/>
    <p:sldId id="827" r:id="rId39"/>
    <p:sldId id="828" r:id="rId40"/>
    <p:sldId id="829" r:id="rId41"/>
    <p:sldId id="830" r:id="rId42"/>
    <p:sldId id="831" r:id="rId43"/>
    <p:sldId id="832" r:id="rId44"/>
    <p:sldId id="833" r:id="rId45"/>
    <p:sldId id="836" r:id="rId46"/>
    <p:sldId id="825" r:id="rId47"/>
    <p:sldId id="824" r:id="rId48"/>
    <p:sldId id="823" r:id="rId49"/>
    <p:sldId id="814" r:id="rId50"/>
    <p:sldId id="815" r:id="rId51"/>
    <p:sldId id="816" r:id="rId52"/>
    <p:sldId id="817" r:id="rId53"/>
    <p:sldId id="820" r:id="rId54"/>
    <p:sldId id="807" r:id="rId55"/>
    <p:sldId id="629" r:id="rId56"/>
    <p:sldId id="633" r:id="rId57"/>
    <p:sldId id="808" r:id="rId58"/>
    <p:sldId id="809" r:id="rId59"/>
    <p:sldId id="810" r:id="rId60"/>
    <p:sldId id="811" r:id="rId61"/>
    <p:sldId id="813" r:id="rId62"/>
    <p:sldId id="776" r:id="rId63"/>
    <p:sldId id="763" r:id="rId64"/>
    <p:sldId id="630" r:id="rId65"/>
    <p:sldId id="653" r:id="rId66"/>
    <p:sldId id="631" r:id="rId67"/>
    <p:sldId id="658" r:id="rId68"/>
    <p:sldId id="640" r:id="rId69"/>
    <p:sldId id="660" r:id="rId70"/>
    <p:sldId id="669" r:id="rId71"/>
    <p:sldId id="668" r:id="rId72"/>
    <p:sldId id="754" r:id="rId73"/>
    <p:sldId id="762" r:id="rId74"/>
  </p:sldIdLst>
  <p:sldSz cx="9144000" cy="6858000" type="screen4x3"/>
  <p:notesSz cx="6669088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8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90616" cy="494973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908" y="2"/>
            <a:ext cx="2890616" cy="494973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D59ECF17-6A99-4086-90B3-DD21ACFE4F95}" type="datetimeFigureOut">
              <a:rPr lang="ru-RU" smtClean="0"/>
              <a:t>03.07.2017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7693"/>
            <a:ext cx="2890616" cy="494973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908" y="9377693"/>
            <a:ext cx="2890616" cy="494973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7A874984-E547-4C56-89F9-1B3A2A793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3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89066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4"/>
            <a:ext cx="289066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42950"/>
            <a:ext cx="4929188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0" y="4690313"/>
            <a:ext cx="5335893" cy="444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444"/>
            <a:ext cx="289066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377444"/>
            <a:ext cx="2890665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3" tIns="45277" rIns="90553" bIns="45277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C6064E2B-D41C-4153-99CF-3644930F0B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14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7892F6A0E8641FDF5E68D0ADC1702B3AFC1CD0A62A38E264C5B34AB871BBBB28B127EDD685A03A70jCsBM" TargetMode="External"/><Relationship Id="rId3" Type="http://schemas.openxmlformats.org/officeDocument/2006/relationships/hyperlink" Target="consultantplus://offline/ref=7892F6A0E8641FDF5E68D0ADC1702B3AFF19D1AD293FE264C5B34AB871BBBB28B127EDD685A03A72jCsEM" TargetMode="External"/><Relationship Id="rId7" Type="http://schemas.openxmlformats.org/officeDocument/2006/relationships/hyperlink" Target="consultantplus://offline/ref=7892F6A0E8641FDF5E68D0ADC1702B3AFF19D1AD293FE264C5B34AB871BBBB28B127EDD685A03A72jCs8M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7892F6A0E8641FDF5E68D0ADC1702B3AFF18DBA62A3DE264C5B34AB871BBBB28B127EDD48DjAs3M" TargetMode="External"/><Relationship Id="rId11" Type="http://schemas.openxmlformats.org/officeDocument/2006/relationships/hyperlink" Target="consultantplus://offline/ref=7892F6A0E8641FDF5E68D0ADC1702B3AFF19D1AD293FE264C5B34AB871BBBB28B127EDD685A03A72jCs4M" TargetMode="External"/><Relationship Id="rId5" Type="http://schemas.openxmlformats.org/officeDocument/2006/relationships/hyperlink" Target="#P5"/><Relationship Id="rId10" Type="http://schemas.openxmlformats.org/officeDocument/2006/relationships/hyperlink" Target="consultantplus://offline/ref=7892F6A0E8641FDF5E68D0ADC1702B3AFF19D1AD293FE264C5B34AB871BBBB28B127EDD685A03A72jCsAM" TargetMode="External"/><Relationship Id="rId4" Type="http://schemas.openxmlformats.org/officeDocument/2006/relationships/hyperlink" Target="consultantplus://offline/ref=7892F6A0E8641FDF5E68D0ADC1702B3AFF19D8A62B3CE264C5B34AB871BBBB28B127EDD581jAs3M" TargetMode="External"/><Relationship Id="rId9" Type="http://schemas.openxmlformats.org/officeDocument/2006/relationships/hyperlink" Target="consultantplus://offline/ref=7892F6A0E8641FDF5E68D0ADC1702B3AFF18DBA62A3DE264C5B34AB871BBBB28B127EDD484jAs0M" TargetMode="Externa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41627B2742A702A47F77E702B27D4AEE0ECE9BF69286493B633294441A8118EAE3C6858B102DF68YCfFL" TargetMode="External"/><Relationship Id="rId3" Type="http://schemas.openxmlformats.org/officeDocument/2006/relationships/hyperlink" Target="consultantplus://offline/ref=E41627B2742A702A47F77E702B27D4AEE3EBE3BE62256493B633294441A8118EAE3C6858B503YDf6L" TargetMode="External"/><Relationship Id="rId7" Type="http://schemas.openxmlformats.org/officeDocument/2006/relationships/hyperlink" Target="consultantplus://offline/ref=E41627B2742A702A47F77E702B27D4AEE3EBE1B867296493B633294441A8118EAE3C685BYBf4L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E41627B2742A702A47F77E702B27D4AEE3EBE1B867296493B633294441A8118EAE3C6858B102DF6CYCfEL" TargetMode="External"/><Relationship Id="rId11" Type="http://schemas.openxmlformats.org/officeDocument/2006/relationships/hyperlink" Target="consultantplus://offline/ref=E41627B2742A702A47F77E702B27D4AEE0EDE5BF60296493B633294441A8118EAE3C6858B102DF69YCf0L" TargetMode="External"/><Relationship Id="rId5" Type="http://schemas.openxmlformats.org/officeDocument/2006/relationships/hyperlink" Target="consultantplus://offline/ref=E41627B2742A702A47F77E702B27D4AEE3EBE3BE62256493B633294441A8118EAE3C685DB105YDfAL" TargetMode="External"/><Relationship Id="rId10" Type="http://schemas.openxmlformats.org/officeDocument/2006/relationships/hyperlink" Target="consultantplus://offline/ref=E41627B2742A702A47F77E702B27D4AEE3EBE3BE62256493B633294441A8118EAE3C6858B100D661YCfEL" TargetMode="External"/><Relationship Id="rId4" Type="http://schemas.openxmlformats.org/officeDocument/2006/relationships/hyperlink" Target="consultantplus://offline/ref=E41627B2742A702A47F77E702B27D4AEE3EBE3BE62256493B633294441A8118EAE3C685DB104YDf6L" TargetMode="External"/><Relationship Id="rId9" Type="http://schemas.openxmlformats.org/officeDocument/2006/relationships/hyperlink" Target="consultantplus://offline/ref=E41627B2742A702A47F77E702B27D4AEE0ECE9BF69286493B633294441A8118EAE3C6858B102DF6BYCf6L" TargetMode="External"/></Relationships>
</file>

<file path=ppt/notesSlides/_rels/notesSlide58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E41627B2742A702A47F77E702B27D4AEE0ECE9BF69286493B633294441A8118EAE3C6858B102DF68YCfFL" TargetMode="External"/><Relationship Id="rId13" Type="http://schemas.openxmlformats.org/officeDocument/2006/relationships/hyperlink" Target="consultantplus://offline/ref=037C0B09492B51F1F83CBE25D3274DEB8A5DF55716C4161E19136E5FiB7CL" TargetMode="External"/><Relationship Id="rId3" Type="http://schemas.openxmlformats.org/officeDocument/2006/relationships/hyperlink" Target="consultantplus://offline/ref=E41627B2742A702A47F77E702B27D4AEE3EBE3BE62256493B633294441A8118EAE3C6858B503YDf6L" TargetMode="External"/><Relationship Id="rId7" Type="http://schemas.openxmlformats.org/officeDocument/2006/relationships/hyperlink" Target="consultantplus://offline/ref=E41627B2742A702A47F77E702B27D4AEE3EBE1B867296493B633294441A8118EAE3C685BYBf4L" TargetMode="External"/><Relationship Id="rId12" Type="http://schemas.openxmlformats.org/officeDocument/2006/relationships/hyperlink" Target="consultantplus://offline/ref=037C0B09492B51F1F83CBE25D3274DEB8F5DFB5611C74B14114A625DBB181ABB78E9D3EBD1AB51FEi07BL" TargetMode="External"/><Relationship Id="rId17" Type="http://schemas.openxmlformats.org/officeDocument/2006/relationships/hyperlink" Target="consultantplus://offline/ref=037C0B09492B51F1F83CBE25D3274DEB8F5DF45610CC4B14114A625DBB181ABB78E9D3EBD1AB53FCi071L" TargetMode="External"/><Relationship Id="rId2" Type="http://schemas.openxmlformats.org/officeDocument/2006/relationships/slide" Target="../slides/slide58.xml"/><Relationship Id="rId16" Type="http://schemas.openxmlformats.org/officeDocument/2006/relationships/hyperlink" Target="consultantplus://offline/ref=037C0B09492B51F1F83CBE25D3274DEB8F5DF45610CC4B14114A625DBB181ABB78E9D3EBD1AB53FCi072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E41627B2742A702A47F77E702B27D4AEE3EBE1B867296493B633294441A8118EAE3C6858B102DF6CYCfEL" TargetMode="External"/><Relationship Id="rId11" Type="http://schemas.openxmlformats.org/officeDocument/2006/relationships/hyperlink" Target="consultantplus://offline/ref=E41627B2742A702A47F77E702B27D4AEE0EDE5BF60296493B633294441A8118EAE3C6858B102DF69YCf0L" TargetMode="External"/><Relationship Id="rId5" Type="http://schemas.openxmlformats.org/officeDocument/2006/relationships/hyperlink" Target="consultantplus://offline/ref=E41627B2742A702A47F77E702B27D4AEE3EBE3BE62256493B633294441A8118EAE3C685DB105YDfAL" TargetMode="External"/><Relationship Id="rId15" Type="http://schemas.openxmlformats.org/officeDocument/2006/relationships/hyperlink" Target="consultantplus://offline/ref=037C0B09492B51F1F83CBE25D3274DEB8F51F05314CD4B14114A625DBB181ABB78E9D3EBD1AB51FCi073L" TargetMode="External"/><Relationship Id="rId10" Type="http://schemas.openxmlformats.org/officeDocument/2006/relationships/hyperlink" Target="consultantplus://offline/ref=E41627B2742A702A47F77E702B27D4AEE3EBE3BE62256493B633294441A8118EAE3C6858B100D661YCfEL" TargetMode="External"/><Relationship Id="rId4" Type="http://schemas.openxmlformats.org/officeDocument/2006/relationships/hyperlink" Target="consultantplus://offline/ref=E41627B2742A702A47F77E702B27D4AEE3EBE3BE62256493B633294441A8118EAE3C685DB104YDf6L" TargetMode="External"/><Relationship Id="rId9" Type="http://schemas.openxmlformats.org/officeDocument/2006/relationships/hyperlink" Target="consultantplus://offline/ref=E41627B2742A702A47F77E702B27D4AEE0ECE9BF69286493B633294441A8118EAE3C6858B102DF6BYCf6L" TargetMode="External"/><Relationship Id="rId14" Type="http://schemas.openxmlformats.org/officeDocument/2006/relationships/hyperlink" Target="consultantplus://offline/ref=037C0B09492B51F1F83CBE25D3274DEB895DF35410C4161E19136E5FBC1745AC7FA0DFEAD1AB50iF7DL" TargetMode="Externa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58CAB31515288794DF7E03DD80B051D0CFF048736FCDD68AE8C58E3F613B61F5C4CEB95B54F9CED0v2X4I" TargetMode="External"/><Relationship Id="rId3" Type="http://schemas.openxmlformats.org/officeDocument/2006/relationships/hyperlink" Target="consultantplus://offline/ref=A7F20066F62DCE39F71B44A1781D80786D1A4C535C39DD0815A3DF4ED5235A2EAA269FDFD2y708H" TargetMode="External"/><Relationship Id="rId7" Type="http://schemas.openxmlformats.org/officeDocument/2006/relationships/hyperlink" Target="consultantplus://offline/ref=11FA1D34BB8D15F6338254F575F901775CB3E299819168752EA55E0260F14E32B5B6B56A48E7C6A9JB76H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11FA1D34BB8D15F6338254F575F901775CB3E299819168752EA55E0260F14E32B5B6B56A48E7C8A1JB79H" TargetMode="External"/><Relationship Id="rId5" Type="http://schemas.openxmlformats.org/officeDocument/2006/relationships/hyperlink" Target="consultantplus://offline/ref=11FA1D34BB8D15F6338254F575F901775CB3E299819168752EA55E0260F14E32B5B6B56A48E7C8A0JB76H" TargetMode="External"/><Relationship Id="rId4" Type="http://schemas.openxmlformats.org/officeDocument/2006/relationships/hyperlink" Target="consultantplus://offline/ref=11FA1D34BB8D15F6338254F575F901775CB3E299819168752EA55E0260F14E32B5B6B56A48E6C0A1JB7FH" TargetMode="Externa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15ACB9-68AB-48B1-A89C-D135AE4868A7}" type="slidenum">
              <a:rPr kumimoji="0" lang="ru-RU" sz="1200"/>
              <a:pPr eaLnBrk="1" hangingPunct="1"/>
              <a:t>1</a:t>
            </a:fld>
            <a:endParaRPr kumimoji="0" lang="ru-RU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F75E20-E6B5-4149-896E-144486666715}" type="slidenum">
              <a:rPr kumimoji="0" lang="ru-RU" altLang="ru-RU" sz="1200">
                <a:latin typeface="Calibri" pitchFamily="34" charset="0"/>
              </a:rPr>
              <a:pPr eaLnBrk="1" hangingPunct="1"/>
              <a:t>10</a:t>
            </a:fld>
            <a:endParaRPr kumimoji="0" lang="ru-RU" altLang="ru-RU" sz="1200">
              <a:latin typeface="Calibri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99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F75E20-E6B5-4149-896E-144486666715}" type="slidenum">
              <a:rPr kumimoji="0" lang="ru-RU" altLang="ru-RU" sz="1200">
                <a:latin typeface="Calibri" pitchFamily="34" charset="0"/>
              </a:rPr>
              <a:pPr eaLnBrk="1" hangingPunct="1"/>
              <a:t>11</a:t>
            </a:fld>
            <a:endParaRPr kumimoji="0" lang="ru-RU" altLang="ru-RU" sz="1200">
              <a:latin typeface="Calibri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99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F75E20-E6B5-4149-896E-144486666715}" type="slidenum">
              <a:rPr kumimoji="0" lang="ru-RU" altLang="ru-RU" sz="1200">
                <a:latin typeface="Calibri" pitchFamily="34" charset="0"/>
              </a:rPr>
              <a:pPr eaLnBrk="1" hangingPunct="1"/>
              <a:t>12</a:t>
            </a:fld>
            <a:endParaRPr kumimoji="0" lang="ru-RU" altLang="ru-RU" sz="1200">
              <a:latin typeface="Calibri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6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A22FEC-DF12-4A50-9462-554C3C3AA77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684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8D8D03-44B4-4281-9145-36AA526FBEB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Вопрос: может ли адрес юр лица и его место нахождения не совпадать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И какие это повлечет последствия?</a:t>
            </a:r>
          </a:p>
        </p:txBody>
      </p:sp>
    </p:spTree>
    <p:extLst>
      <p:ext uri="{BB962C8B-B14F-4D97-AF65-F5344CB8AC3E}">
        <p14:creationId xmlns:p14="http://schemas.microsoft.com/office/powerpoint/2010/main" val="3235216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5AE23E-FDC7-4D4D-8819-ECD2A72188D0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9436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213216-2DE5-4B56-A94A-EDF37953DF7D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95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2AE824-7ABC-4DD3-9249-C0020B298998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Что такое деятельность, приносящая доход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И в чем ее отличие от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1852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74DC12-856C-4910-A147-15B6454AE03E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288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FBE4E0-9AA8-4B50-B06E-9EEDD9D187B6}" type="slidenum">
              <a:rPr lang="ru-RU" altLang="ru-RU" smtClean="0"/>
              <a:pPr/>
              <a:t>19</a:t>
            </a:fld>
            <a:endParaRPr lang="ru-RU" alt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67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2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76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31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05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75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01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345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16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81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27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06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28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11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29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3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3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69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54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21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99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33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66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58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35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700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36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76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37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67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38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470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39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14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4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55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40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5899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41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05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42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791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5743" indent="-28297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1913" indent="-226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4678" indent="-226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7443" indent="-226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126EE6-B7C1-4CA4-8831-2FBFC30B6286}" type="slidenum">
              <a:rPr lang="ru-RU" altLang="ru-RU" smtClean="0"/>
              <a:pPr/>
              <a:t>43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8513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44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103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45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Федеральный закон от 29.06.2015 N 162-ФЗ (ред. от 03.07.2016)</a:t>
            </a:r>
          </a:p>
          <a:p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"О стандартизации в Российской Федерации"</a:t>
            </a:r>
          </a:p>
          <a:p>
            <a:endParaRPr kumimoji="1" lang="ru-RU" sz="1200" b="0" i="0" u="none" strike="noStrike" kern="120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58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46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Федеральный закон от 29.06.2015 N 162-ФЗ (ред. от 03.07.2016)</a:t>
            </a:r>
          </a:p>
          <a:p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"О стандартизации в Российской Федерации"</a:t>
            </a:r>
          </a:p>
          <a:p>
            <a:endParaRPr kumimoji="1" lang="ru-RU" sz="1200" b="0" i="0" u="none" strike="noStrike" kern="120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Статья 26. Общие правила применения документов национальной системы стандартизации</a:t>
            </a:r>
          </a:p>
          <a:p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Документы национальной системы стандартизации применяются на добровольной основе одинаковым образом и в равной мере независимо от страны и (или) места происхождения продукции (товаров, работ, услуг), если иное не установлено законодательством Российской Федерации.</a:t>
            </a:r>
          </a:p>
          <a:p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335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47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закон от 08.08.2001 N 129-ФЗ "О государственной регистрации юридических лиц и индивидуальных предпринимателей"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Статья 21.1. Исключение юридического лица из единого государственного реестра юридических лиц по решению регистрирующего органа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(в ред. Федерального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закона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от 28.12.2016 N 488-ФЗ)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Юридическое лицо, которое в течение последних двенадцати месяцев, предшествующих моменту принятия регистрирующим органом соответствующего решения, не представляло документы отчетности, предусмотренные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законодательством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Российской Федерации о налогах и сборах, и не осуществляло операций хотя бы по одному банковскому счету, признается фактически прекратившим свою деятельность (далее - недействующее юридическое лицо). Такое юридическое лицо может быть исключено из единого государственного реестра юридических лиц в порядке, предусмотренном настоящим Федеральным законом.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При наличии одновременно всех указанных в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5" action="ppaction://hlinkfile"/>
              </a:rPr>
              <a:t>пункте 1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настоящей статьи признаков недействующего юридического лица регистрирующий орган принимает решение о предстоящем исключении юридического лица из единого государственного реестра юридических лиц (далее - решение о предстоящем исключении).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 о предстоящем исключении не принимается при наличии у регистрирующего органа сведений, предусмотренных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подпунктом "и.2" пункта 1 статьи 5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настоящего Федерального закона.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(абзац введен Федеральным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законом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от 28.12.2016 N 488-ФЗ)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Решение о предстоящем исключении должно быть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опубликовано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органах печати, в которых публикуются данные о государственной регистрации юридического лица, в течение трех дней с момента принятия такого решения. Одновременно с решением о предстоящем исключении должны быть опубликованы сведения о порядке и сроках направления заявлений недействующим юридическим лицом, кредиторами или иными лицами, чьи права и законные интересы затрагиваются в связи с исключением недействующего юридического лица из единого государственного реестра юридических лиц (далее - заявления), с указанием адреса, по которому могут быть направлены заявления.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Заявления должны быть мотивированными и могут быть направлены или представлены по форме, утвержденной уполномоченным Правительством Российской Федерации федеральным органом исполнительной власти, в срок не позднее чем три месяца со дня опубликования решения о предстоящем исключении. Эти заявления могут быть направлены или представлены в регистрирующий орган способами, указанными в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пункте 6 статьи 9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настоящего Федерального закона. В таком случае решение об исключении недействующего юридического лица из единого государственного реестра юридических лиц не принимается.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(п. 4 в ред. Федерального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закона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от 28.12.2016 N 488-ФЗ)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Предусмотренный настоящей статьей порядок исключения юридического лица из единого государственного реестра юридических лиц применяется также в случаях: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а) невозможности ликвидации юридического лица ввиду отсутствия средств на расходы, необходимые для его ликвидации, и невозможности возложить эти расходы на его учредителей (участников);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б) наличия в едином государственном реестре юридических лиц сведений, в отношении которых внесена запись об их недостоверности, в течение более чем шести месяцев с момента внесения такой записи.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(п. 5 введен Федеральным </a:t>
            </a:r>
            <a:r>
              <a:rPr lang="ru-RU" sz="1200" u="none" strike="noStrike" dirty="0">
                <a:solidFill>
                  <a:srgbClr val="0000FF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законом</a:t>
            </a:r>
            <a:r>
              <a:rPr lang="ru-RU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от 28.12.2016 N 488-ФЗ)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417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48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83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49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4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43C757-0C2D-498C-9421-7407F7D13F48}" type="slidenum">
              <a:rPr kumimoji="0" lang="ru-RU" sz="1200"/>
              <a:pPr eaLnBrk="1" hangingPunct="1"/>
              <a:t>5</a:t>
            </a:fld>
            <a:endParaRPr kumimoji="0" lang="ru-RU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08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50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171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51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485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6F7ABF-4A4E-4C7A-B99F-DE178245E261}" type="slidenum">
              <a:rPr kumimoji="0" lang="ru-RU" sz="1200"/>
              <a:pPr eaLnBrk="1" hangingPunct="1"/>
              <a:t>52</a:t>
            </a:fld>
            <a:endParaRPr kumimoji="0" lang="ru-RU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51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53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11175"/>
            <a:ext cx="3392487" cy="25463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3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15ACB9-68AB-48B1-A89C-D135AE4868A7}" type="slidenum">
              <a:rPr kumimoji="0" lang="ru-RU" sz="1200"/>
              <a:pPr eaLnBrk="1" hangingPunct="1"/>
              <a:t>54</a:t>
            </a:fld>
            <a:endParaRPr kumimoji="0" lang="ru-RU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559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55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902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56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982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57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sz="1000" dirty="0"/>
          </a:p>
          <a:p>
            <a:r>
              <a:rPr lang="ru-RU" dirty="0"/>
              <a:t>Такая информация имеется в реестре дисквалифицированных лиц (далее - реестр) и предоставляется в виде выписки, содержащей сведения о дисквалифицированном лице, либо в виде справки об отсутствии информации. Данные выводы следуют из </a:t>
            </a:r>
            <a:r>
              <a:rPr lang="ru-RU" dirty="0" err="1">
                <a:hlinkClick r:id="rId3"/>
              </a:rPr>
              <a:t>абз</a:t>
            </a:r>
            <a:r>
              <a:rPr lang="ru-RU" dirty="0">
                <a:hlinkClick r:id="rId3"/>
              </a:rPr>
              <a:t>. 2 ч. 2, </a:t>
            </a:r>
            <a:r>
              <a:rPr lang="ru-RU" dirty="0" err="1">
                <a:hlinkClick r:id="rId4"/>
              </a:rPr>
              <a:t>абз</a:t>
            </a:r>
            <a:r>
              <a:rPr lang="ru-RU" dirty="0">
                <a:hlinkClick r:id="rId4"/>
              </a:rPr>
              <a:t>. 1, </a:t>
            </a:r>
            <a:r>
              <a:rPr lang="ru-RU" dirty="0">
                <a:hlinkClick r:id="rId5"/>
              </a:rPr>
              <a:t>7 ч. 3 ст. 32.11 КоАП РФ, </a:t>
            </a:r>
            <a:r>
              <a:rPr lang="ru-RU" dirty="0" err="1">
                <a:hlinkClick r:id="rId6"/>
              </a:rPr>
              <a:t>пп</a:t>
            </a:r>
            <a:r>
              <a:rPr lang="ru-RU" dirty="0">
                <a:hlinkClick r:id="rId6"/>
              </a:rPr>
              <a:t>. 5.5, </a:t>
            </a:r>
            <a:r>
              <a:rPr lang="ru-RU" dirty="0">
                <a:hlinkClick r:id="rId7"/>
              </a:rPr>
              <a:t>5.5.13 п. 5 Положения о Федеральной налоговой службе (утв. Постановлением Правительства РФ от 30.09.2004 N 506), </a:t>
            </a:r>
            <a:r>
              <a:rPr lang="ru-RU" dirty="0" err="1">
                <a:hlinkClick r:id="rId8"/>
              </a:rPr>
              <a:t>абз</a:t>
            </a:r>
            <a:r>
              <a:rPr lang="ru-RU" dirty="0">
                <a:hlinkClick r:id="rId8"/>
              </a:rPr>
              <a:t>. 1, </a:t>
            </a:r>
            <a:r>
              <a:rPr lang="ru-RU" dirty="0">
                <a:hlinkClick r:id="rId9"/>
              </a:rPr>
              <a:t>2 п. 3 Порядка предоставления сведений, содержащихся в реестре дисквалифицированных лиц (утв. в соответствии со </a:t>
            </a:r>
            <a:r>
              <a:rPr lang="ru-RU" dirty="0">
                <a:hlinkClick r:id="rId10"/>
              </a:rPr>
              <a:t>ст. 32.11 КоАП РФ и </a:t>
            </a:r>
            <a:r>
              <a:rPr lang="ru-RU" dirty="0">
                <a:hlinkClick r:id="rId11"/>
              </a:rPr>
              <a:t>п. 2 Постановления Правительства Российской Федерации от 03.07.2014 N 615 Приказом ФНС России от 31.12.2014 N НД-7-14/700@; далее - Порядок).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549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58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sz="1000" dirty="0"/>
          </a:p>
          <a:p>
            <a:r>
              <a:rPr lang="ru-RU" dirty="0"/>
              <a:t>Такая информация имеется в реестре дисквалифицированных лиц (далее - реестр) и предоставляется в виде выписки, содержащей сведения о дисквалифицированном лице, либо в виде справки об отсутствии информации. Данные выводы следуют из </a:t>
            </a:r>
            <a:r>
              <a:rPr lang="ru-RU" dirty="0" err="1">
                <a:hlinkClick r:id="rId3"/>
              </a:rPr>
              <a:t>абз</a:t>
            </a:r>
            <a:r>
              <a:rPr lang="ru-RU" dirty="0">
                <a:hlinkClick r:id="rId3"/>
              </a:rPr>
              <a:t>. 2 ч. 2, </a:t>
            </a:r>
            <a:r>
              <a:rPr lang="ru-RU" dirty="0" err="1">
                <a:hlinkClick r:id="rId4"/>
              </a:rPr>
              <a:t>абз</a:t>
            </a:r>
            <a:r>
              <a:rPr lang="ru-RU" dirty="0">
                <a:hlinkClick r:id="rId4"/>
              </a:rPr>
              <a:t>. 1, </a:t>
            </a:r>
            <a:r>
              <a:rPr lang="ru-RU" dirty="0">
                <a:hlinkClick r:id="rId5"/>
              </a:rPr>
              <a:t>7 ч. 3 ст. 32.11 КоАП РФ, </a:t>
            </a:r>
            <a:r>
              <a:rPr lang="ru-RU" dirty="0" err="1">
                <a:hlinkClick r:id="rId6"/>
              </a:rPr>
              <a:t>пп</a:t>
            </a:r>
            <a:r>
              <a:rPr lang="ru-RU" dirty="0">
                <a:hlinkClick r:id="rId6"/>
              </a:rPr>
              <a:t>. 5.5, </a:t>
            </a:r>
            <a:r>
              <a:rPr lang="ru-RU" dirty="0">
                <a:hlinkClick r:id="rId7"/>
              </a:rPr>
              <a:t>5.5.13 п. 5 Положения о Федеральной налоговой службе (утв. Постановлением Правительства РФ от 30.09.2004 N 506), </a:t>
            </a:r>
            <a:r>
              <a:rPr lang="ru-RU" dirty="0" err="1">
                <a:hlinkClick r:id="rId8"/>
              </a:rPr>
              <a:t>абз</a:t>
            </a:r>
            <a:r>
              <a:rPr lang="ru-RU" dirty="0">
                <a:hlinkClick r:id="rId8"/>
              </a:rPr>
              <a:t>. 1, </a:t>
            </a:r>
            <a:r>
              <a:rPr lang="ru-RU" dirty="0">
                <a:hlinkClick r:id="rId9"/>
              </a:rPr>
              <a:t>2 п. 3 Порядка предоставления сведений, содержащихся в реестре дисквалифицированных лиц (утв. в соответствии со </a:t>
            </a:r>
            <a:r>
              <a:rPr lang="ru-RU" dirty="0">
                <a:hlinkClick r:id="rId10"/>
              </a:rPr>
              <a:t>ст. 32.11 КоАП РФ и </a:t>
            </a:r>
            <a:r>
              <a:rPr lang="ru-RU" dirty="0">
                <a:hlinkClick r:id="rId11"/>
              </a:rPr>
              <a:t>п. 2 Постановления Правительства Российской Федерации от 03.07.2014 N 615 Приказом ФНС России от 31.12.2014 N НД-7-14/700@; далее - Порядок).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hlinkClick r:id="rId12"/>
              </a:rPr>
              <a:t>место работы, а в случае, когда работник принимается для работы в филиале, представительстве или ином обособленном структурном подразделении организации, расположенном в другой местности, - место работы с указанием обособленного структурного подразделения и его местонахождения;</a:t>
            </a:r>
          </a:p>
          <a:p>
            <a:r>
              <a:rPr lang="ru-RU" dirty="0"/>
              <a:t>трудовая 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работы). Если в соответствии с настоящим Кодексом, иными федеральными законами с выполнением работ по определенным должностям, профессиям, специальностям связано предоставление компенсаций и льгот либо наличие ограничений, то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 справочниках, утверждаемых в </a:t>
            </a:r>
            <a:r>
              <a:rPr lang="ru-RU" dirty="0">
                <a:hlinkClick r:id="rId13"/>
              </a:rPr>
              <a:t>порядке, устанавливаемом Правительством Российской Федерации, или соответствующим положениям профессиональных стандартов;</a:t>
            </a:r>
          </a:p>
          <a:p>
            <a:r>
              <a:rPr lang="ru-RU" dirty="0"/>
              <a:t>(в ред. Федеральных законов от 28.02.2008 </a:t>
            </a:r>
            <a:r>
              <a:rPr lang="ru-RU" dirty="0">
                <a:hlinkClick r:id="rId14"/>
              </a:rPr>
              <a:t>N 13-ФЗ, от 03.12.2012 </a:t>
            </a:r>
            <a:r>
              <a:rPr lang="ru-RU" dirty="0">
                <a:hlinkClick r:id="rId15"/>
              </a:rPr>
              <a:t>N 236-ФЗ)</a:t>
            </a:r>
          </a:p>
          <a:p>
            <a:r>
              <a:rPr lang="ru-RU" dirty="0"/>
              <a:t>дата начала работы, а в случае, когда заключается срочный трудовой договор, - также срок его действия и обстоятельства (причины), послужившие основанием для заключения срочного трудового договора в соответствии с настоящим Кодексом или иным федеральным законом;</a:t>
            </a:r>
          </a:p>
          <a:p>
            <a:r>
              <a:rPr lang="ru-RU" dirty="0"/>
              <a:t>условия оплаты труда (в том числе размер тарифной ставки или оклада (должностного оклада) работника, доплаты, надбавки и поощрительные выплаты);</a:t>
            </a:r>
          </a:p>
          <a:p>
            <a:r>
              <a:rPr lang="ru-RU" dirty="0"/>
              <a:t>режим рабочего времени и времени отдыха (если для данного работника он отличается от общих правил, действующих у данного работодателя);</a:t>
            </a:r>
          </a:p>
          <a:p>
            <a:r>
              <a:rPr lang="ru-RU" dirty="0"/>
              <a:t>гарантии и компенсации за работу с вредными и (или) опасными условиями труда, если работник принимается на работу в соответствующих условиях, с указанием характеристик условий труда на рабочем месте;</a:t>
            </a:r>
          </a:p>
          <a:p>
            <a:r>
              <a:rPr lang="ru-RU" dirty="0"/>
              <a:t>(в ред. Федерального </a:t>
            </a:r>
            <a:r>
              <a:rPr lang="ru-RU" dirty="0">
                <a:hlinkClick r:id="rId16"/>
              </a:rPr>
              <a:t>закона от 28.12.2013 N 421-ФЗ)</a:t>
            </a:r>
          </a:p>
          <a:p>
            <a:r>
              <a:rPr lang="ru-RU" dirty="0"/>
              <a:t>условия, определяющие в необходимых случаях характер работы (подвижной, разъездной, в пути, другой характер работы);</a:t>
            </a:r>
          </a:p>
          <a:p>
            <a:r>
              <a:rPr lang="ru-RU" dirty="0"/>
              <a:t>условия труда на рабочем месте;</a:t>
            </a:r>
          </a:p>
          <a:p>
            <a:r>
              <a:rPr lang="ru-RU" dirty="0"/>
              <a:t>(абзац введен Федеральным </a:t>
            </a:r>
            <a:r>
              <a:rPr lang="ru-RU" dirty="0">
                <a:hlinkClick r:id="rId17"/>
              </a:rPr>
              <a:t>законом от 28.12.2013 N 421-ФЗ)</a:t>
            </a:r>
          </a:p>
          <a:p>
            <a:r>
              <a:rPr lang="ru-RU" dirty="0"/>
              <a:t>условие об обязательном социальном страховании работника в соответствии с настоящим Кодексом и иными федеральными законами;</a:t>
            </a:r>
          </a:p>
          <a:p>
            <a:r>
              <a:rPr lang="ru-RU" dirty="0"/>
              <a:t>другие условия в случаях, предусмотренных трудовым законодательством и иными нормативными правовыми актами, содержащими нормы трудового права.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904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59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Гражданское законодательство определяет правовое положение участников гражданского оборота, основания возникновения и порядок осуществления права собственности и других вещных прав, прав на результаты интеллектуальной деятельности и приравненные к ним средства индивидуализации (интеллектуальных прав), регулирует отношения, связанные с участием в корпоративных организациях или с управлением ими (корпоративные отношения), договорные и иные обязательства, а также другие имущественные и личные неимущественные отношения, основанные на равенстве, автономии воли и имущественной самостоятельности участников.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672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60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644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61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25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99E9B7-30EF-4654-9914-4ADA0998E06A}" type="slidenum">
              <a:rPr kumimoji="0" lang="ru-RU" sz="1200"/>
              <a:pPr eaLnBrk="1" hangingPunct="1"/>
              <a:t>62</a:t>
            </a:fld>
            <a:endParaRPr kumimoji="0" lang="ru-RU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842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63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535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64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728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65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- определить срок действия договора;</a:t>
            </a:r>
          </a:p>
          <a:p>
            <a:r>
              <a:rPr lang="ru-RU" dirty="0"/>
              <a:t>- предусмотреть применение условий договора аренды к отношениям, возникшим до его заключения (при необходимости);</a:t>
            </a:r>
          </a:p>
          <a:p>
            <a:r>
              <a:rPr lang="ru-RU" dirty="0"/>
              <a:t>- указать, предоставляется ли арендатору преимущественное право на заключение договора на новый срок;</a:t>
            </a:r>
          </a:p>
          <a:p>
            <a:pPr marL="169787" indent="-169787">
              <a:buFontTx/>
              <a:buChar char="-"/>
            </a:pPr>
            <a:r>
              <a:rPr lang="ru-RU" dirty="0"/>
              <a:t>установить, будет ли осуществляться продление договора аренды на новый срок с тем же арендатором.</a:t>
            </a:r>
          </a:p>
          <a:p>
            <a:pPr marL="169787" indent="-169787">
              <a:buFontTx/>
              <a:buChar char="-"/>
            </a:pPr>
            <a:endParaRPr lang="ru-RU" dirty="0"/>
          </a:p>
          <a:p>
            <a:r>
              <a:rPr lang="ru-RU" dirty="0"/>
              <a:t>Согласие арендодателя должно соответствовать требованиям </a:t>
            </a:r>
            <a:r>
              <a:rPr lang="ru-RU" dirty="0">
                <a:hlinkClick r:id="rId3"/>
              </a:rPr>
              <a:t>ст. 157.1 ГК РФ и может быть выдано несколькими способами:</a:t>
            </a:r>
          </a:p>
          <a:p>
            <a:r>
              <a:rPr lang="ru-RU" dirty="0"/>
              <a:t>- включено в текст договора аренды при его заключении;</a:t>
            </a:r>
          </a:p>
          <a:p>
            <a:r>
              <a:rPr lang="ru-RU" dirty="0"/>
              <a:t>- согласовано сторонами в дополнительном соглашении к договору;</a:t>
            </a:r>
          </a:p>
          <a:p>
            <a:r>
              <a:rPr lang="ru-RU" dirty="0"/>
              <a:t>- оформлено в виде отдельного документа (письма) либо путем проставления соответствующей надписи на договоре субаренды или его проекте.</a:t>
            </a:r>
          </a:p>
          <a:p>
            <a:r>
              <a:rPr lang="ru-RU" dirty="0"/>
              <a:t>Способ оформления согласия может быть предусмотрен договором или выбран арендодателем непосредственно при обращении арендатора с просьбой о выдаче.</a:t>
            </a:r>
          </a:p>
          <a:p>
            <a:endParaRPr lang="ru-RU" dirty="0"/>
          </a:p>
          <a:p>
            <a:r>
              <a:rPr lang="ru-RU" dirty="0"/>
              <a:t> возмещения убытков (</a:t>
            </a:r>
            <a:r>
              <a:rPr lang="ru-RU" dirty="0">
                <a:hlinkClick r:id="rId4"/>
              </a:rPr>
              <a:t>ст. ст. 15, </a:t>
            </a:r>
            <a:r>
              <a:rPr lang="ru-RU" dirty="0">
                <a:hlinkClick r:id="rId5"/>
              </a:rPr>
              <a:t>393 ГК РФ);</a:t>
            </a:r>
          </a:p>
          <a:p>
            <a:r>
              <a:rPr lang="ru-RU" dirty="0"/>
              <a:t>- уплаты процентов на сумму долга (</a:t>
            </a:r>
            <a:r>
              <a:rPr lang="ru-RU" dirty="0">
                <a:hlinkClick r:id="rId6"/>
              </a:rPr>
              <a:t>ст. 395 ГК РФ);</a:t>
            </a:r>
          </a:p>
          <a:p>
            <a:pPr marL="169787" indent="-169787">
              <a:buFontTx/>
              <a:buChar char="-"/>
            </a:pPr>
            <a:r>
              <a:rPr lang="ru-RU" dirty="0"/>
              <a:t>уплаты неустойки за ненадлежащее исполнение или неисполнение обязательства по договору (</a:t>
            </a:r>
            <a:r>
              <a:rPr lang="ru-RU" dirty="0">
                <a:hlinkClick r:id="rId7"/>
              </a:rPr>
              <a:t>ст. 330 ГК РФ).</a:t>
            </a:r>
          </a:p>
          <a:p>
            <a:r>
              <a:rPr lang="ru-RU" dirty="0"/>
              <a:t>Статья 19.21. Несоблюдение порядка государственной регистрации прав на недвижимое имущество или сделок с ним</a:t>
            </a:r>
          </a:p>
          <a:p>
            <a:endParaRPr lang="ru-RU" dirty="0"/>
          </a:p>
          <a:p>
            <a:r>
              <a:rPr lang="ru-RU" dirty="0">
                <a:hlinkClick r:id="rId8"/>
              </a:rPr>
              <a:t>1. Несоблюдение собственником, арендатором или иным пользователем установленного порядка государственной регистрации прав на недвижимое имущество или сделок с ним -</a:t>
            </a:r>
          </a:p>
          <a:p>
            <a:r>
              <a:rPr lang="ru-RU" dirty="0"/>
              <a:t>влечет наложение административного штрафа на граждан в размере от одной тысячи пятисот до двух тысяч рублей; на должностных лиц - от трех тысяч до четырех тысяч рублей; на юридических лиц - от тридцати тысяч до сорока тысяч рублей.</a:t>
            </a:r>
          </a:p>
          <a:p>
            <a:pPr marL="169787" indent="-169787">
              <a:buFontTx/>
              <a:buChar char="-"/>
            </a:pPr>
            <a:endParaRPr lang="ru-RU" dirty="0">
              <a:hlinkClick r:id="rId7"/>
            </a:endParaRPr>
          </a:p>
          <a:p>
            <a:endParaRPr lang="ru-RU" dirty="0"/>
          </a:p>
          <a:p>
            <a:pPr marL="169787" indent="-169787">
              <a:buFontTx/>
              <a:buChar char="-"/>
            </a:pPr>
            <a:endParaRPr lang="ru-RU" dirty="0"/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644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66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5530" eaLnBrk="1" hangingPunct="1">
              <a:defRPr/>
            </a:pPr>
            <a:r>
              <a:rPr lang="ru-RU" dirty="0"/>
              <a:t>повторное совершение административных правонарушений, предусмотренных частями 3 или 4 статьи 20.4 КоАП влечет для юридических лиц штраф в размере от 200 000 до 400 000 рублей или административное приостановление деятельности на срок до 90 суток.</a:t>
            </a:r>
          </a:p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141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67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036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68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537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69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ru-RU" dirty="0" err="1">
                <a:latin typeface="Arial" pitchFamily="34" charset="0"/>
                <a:cs typeface="Arial" pitchFamily="34" charset="0"/>
              </a:rPr>
              <a:t>Ст</a:t>
            </a:r>
            <a:r>
              <a:rPr kumimoji="0" lang="ru-RU" dirty="0">
                <a:latin typeface="Arial" pitchFamily="34" charset="0"/>
                <a:cs typeface="Arial" pitchFamily="34" charset="0"/>
              </a:rPr>
              <a:t> 13.11 КоАП</a:t>
            </a:r>
          </a:p>
        </p:txBody>
      </p:sp>
    </p:spTree>
    <p:extLst>
      <p:ext uri="{BB962C8B-B14F-4D97-AF65-F5344CB8AC3E}">
        <p14:creationId xmlns:p14="http://schemas.microsoft.com/office/powerpoint/2010/main" val="314566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7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91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F7E261-0D2B-449D-9606-27BF6C2B6D2A}" type="slidenum">
              <a:rPr kumimoji="0" lang="ru-RU" sz="1200"/>
              <a:pPr eaLnBrk="1" hangingPunct="1"/>
              <a:t>70</a:t>
            </a:fld>
            <a:endParaRPr kumimoji="0" lang="ru-RU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236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71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643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04196E-1D6E-429B-83FD-DA279A5BE4D9}" type="slidenum">
              <a:rPr kumimoji="0" lang="ru-RU" sz="1200"/>
              <a:pPr eaLnBrk="1" hangingPunct="1"/>
              <a:t>73</a:t>
            </a:fld>
            <a:endParaRPr kumimoji="0" lang="ru-RU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6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F75E20-E6B5-4149-896E-144486666715}" type="slidenum">
              <a:rPr kumimoji="0" lang="ru-RU" altLang="ru-RU" sz="1200">
                <a:latin typeface="Calibri" pitchFamily="34" charset="0"/>
              </a:rPr>
              <a:pPr eaLnBrk="1" hangingPunct="1"/>
              <a:t>8</a:t>
            </a:fld>
            <a:endParaRPr kumimoji="0" lang="ru-RU" altLang="ru-RU" sz="1200">
              <a:latin typeface="Calibri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0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743" indent="-282978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91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678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443" indent="-226383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0F75E20-E6B5-4149-896E-144486666715}" type="slidenum">
              <a:rPr kumimoji="0" lang="ru-RU" altLang="ru-RU" sz="1200">
                <a:latin typeface="Calibri" pitchFamily="34" charset="0"/>
              </a:rPr>
              <a:pPr eaLnBrk="1" hangingPunct="1"/>
              <a:t>9</a:t>
            </a:fld>
            <a:endParaRPr kumimoji="0" lang="ru-RU" altLang="ru-RU" sz="1200">
              <a:latin typeface="Calibri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1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0AF3A-8B5A-4038-9D81-F96E5B4F8F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8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6D1CD-6369-4AC3-9AAB-8ADCCE7DE7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4EDB7-FFE4-4955-833F-F1A8924D26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D4BE7-1CD6-45DB-8653-09C5ED1826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1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51873-3BC3-4DAF-B8D2-FC70853836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EFF1-3A4F-48C9-8115-E946D59DEB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3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608A1-6085-4BF3-9BE7-7CD3259D75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E802-3A91-45F5-A021-4205D13DC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4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D9B1B-3599-45F8-BA9C-4DEB88321A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80178-401A-48C3-81CE-862198199B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B22CC-8C76-476B-8EBB-969EA52AD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1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E1ADCFFB-0CCC-4E74-B737-DB90F38E56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osmintrud.ru/docs/mintrud/orders/299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akot.rosmintrud.ru/sout/organizations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F338723C80DC94425E6BB1C3EC018A3CF5D5F6B9C33E87F05517F10A9C3216DB95EEF33DE5F9935K53BF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1FA1D34BB8D15F6338254F575F901775CB3E299819168752EA55E0260F14E32B5B6B56A48E7C8A0JB76H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consultantplus://offline/ref=11FA1D34BB8D15F6338254F575F901775CB3E299819168752EA55E0260F14E32B5B6B56A48E7C6A9JB76H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 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	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endParaRPr lang="ru-RU" sz="4000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4400" b="1" dirty="0">
                <a:solidFill>
                  <a:srgbClr val="8A1A1C"/>
                </a:solidFill>
              </a:rPr>
              <a:t>Некоммерческие организации в России: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8A1A1C"/>
                </a:solidFill>
              </a:rPr>
              <a:t>правовое поле</a:t>
            </a:r>
          </a:p>
          <a:p>
            <a:pPr marL="0" indent="0" algn="ctr">
              <a:buNone/>
            </a:pPr>
            <a:endParaRPr lang="ru-RU" b="1" dirty="0">
              <a:solidFill>
                <a:srgbClr val="8A1A1C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</a:t>
            </a:r>
            <a:r>
              <a:rPr kumimoji="0" lang="en-US" sz="1100" b="1" i="1" dirty="0">
                <a:solidFill>
                  <a:schemeClr val="bg1"/>
                </a:solidFill>
              </a:rPr>
              <a:t>info@lawcs.ru</a:t>
            </a:r>
            <a:endParaRPr kumimoji="0" lang="ru-RU" sz="1100" b="1" i="1" dirty="0">
              <a:solidFill>
                <a:schemeClr val="bg1"/>
              </a:solidFill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85750" y="5241131"/>
            <a:ext cx="457428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ru-RU" sz="2000" b="1" dirty="0">
              <a:solidFill>
                <a:srgbClr val="8A1A1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443"/>
            <a:ext cx="3672408" cy="10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altLang="ru-RU" sz="1100" b="1" dirty="0">
                <a:solidFill>
                  <a:schemeClr val="bg1"/>
                </a:solidFill>
                <a:latin typeface="Calibri" pitchFamily="34" charset="0"/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altLang="ru-RU" sz="1100" b="1" dirty="0">
                <a:solidFill>
                  <a:schemeClr val="bg1"/>
                </a:solidFill>
                <a:latin typeface="Calibri" pitchFamily="34" charset="0"/>
              </a:rPr>
              <a:t>www.lawcs.ru  |  e-mail: info@lawcs.ru</a:t>
            </a:r>
            <a:endParaRPr kumimoji="0" lang="ru-RU" altLang="ru-RU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br>
              <a:rPr kumimoji="0" lang="ru-RU" altLang="ru-RU" sz="1400"/>
            </a:br>
            <a:br>
              <a:rPr kumimoji="0" lang="ru-RU" altLang="ru-RU" sz="1400"/>
            </a:br>
            <a:br>
              <a:rPr kumimoji="0" lang="ru-RU" altLang="ru-RU" sz="1400"/>
            </a:br>
            <a:endParaRPr kumimoji="0" lang="ru-RU" altLang="ru-RU" sz="1400"/>
          </a:p>
        </p:txBody>
      </p:sp>
      <p:pic>
        <p:nvPicPr>
          <p:cNvPr id="9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06500" y="1463675"/>
            <a:ext cx="73453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3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Корпоративные юридические лица </a:t>
            </a:r>
            <a:r>
              <a:rPr lang="ru-RU" sz="2300" kern="0" dirty="0"/>
              <a:t>–  учредители (участники) обладают правом участия (членства) в них и формируют их высший орган.</a:t>
            </a:r>
            <a:endParaRPr lang="ru-RU" sz="2300" b="1" kern="0" dirty="0">
              <a:solidFill>
                <a:srgbClr val="8A1A1C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06500" y="2609850"/>
            <a:ext cx="73453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Пункт 1 статьи 65.1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06500" y="3462338"/>
            <a:ext cx="7345363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Некоммерческие корпоративные организации </a:t>
            </a:r>
            <a:r>
              <a:rPr lang="ru-RU" sz="2800" dirty="0"/>
              <a:t>- не преследуют извлечение прибыли в качестве основной цели своей деятельности и не распределяют полученную прибыль между участниками, учредители (участники) обладают правом участия (членства) в них и формируют их высший орган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8A1A1C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412875" y="5441950"/>
            <a:ext cx="7138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Пункт 1 статьи 123.1</a:t>
            </a:r>
          </a:p>
        </p:txBody>
      </p:sp>
    </p:spTree>
    <p:extLst>
      <p:ext uri="{BB962C8B-B14F-4D97-AF65-F5344CB8AC3E}">
        <p14:creationId xmlns:p14="http://schemas.microsoft.com/office/powerpoint/2010/main" val="2260147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altLang="ru-RU" sz="1100" b="1" dirty="0">
                <a:solidFill>
                  <a:schemeClr val="bg1"/>
                </a:solidFill>
                <a:latin typeface="Calibri" pitchFamily="34" charset="0"/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altLang="ru-RU" sz="1100" b="1" dirty="0">
                <a:solidFill>
                  <a:schemeClr val="bg1"/>
                </a:solidFill>
                <a:latin typeface="Calibri" pitchFamily="34" charset="0"/>
              </a:rPr>
              <a:t>www.lawcs.ru  |  e-mail: info@lawcs.ru</a:t>
            </a:r>
            <a:endParaRPr kumimoji="0" lang="ru-RU" altLang="ru-RU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br>
              <a:rPr kumimoji="0" lang="ru-RU" altLang="ru-RU" sz="1400"/>
            </a:br>
            <a:br>
              <a:rPr kumimoji="0" lang="ru-RU" altLang="ru-RU" sz="1400"/>
            </a:br>
            <a:br>
              <a:rPr kumimoji="0" lang="ru-RU" altLang="ru-RU" sz="1400"/>
            </a:br>
            <a:endParaRPr kumimoji="0" lang="ru-RU" altLang="ru-RU" sz="1400"/>
          </a:p>
        </p:txBody>
      </p:sp>
      <p:pic>
        <p:nvPicPr>
          <p:cNvPr id="9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0" y="1463675"/>
            <a:ext cx="7345363" cy="12573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400" dirty="0"/>
              <a:t>Юридические лица, учредители которых не становятся их участниками и не приобретают в них прав членства, являются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унитарными</a:t>
            </a:r>
            <a:r>
              <a:rPr lang="ru-RU" altLang="ru-RU" sz="2400" dirty="0"/>
              <a:t> организациями.</a:t>
            </a:r>
            <a:endParaRPr lang="ru-RU" sz="2300" b="1" dirty="0">
              <a:solidFill>
                <a:srgbClr val="8A1A1C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06500" y="2609850"/>
            <a:ext cx="73453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Пункт 1 статьи 65.1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06500" y="3462338"/>
            <a:ext cx="7345363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/>
              <a:t>Некоммерческие унитарные организации - ….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8A1A1C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12875" y="5441950"/>
            <a:ext cx="7138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47878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altLang="ru-RU" sz="1100" b="1" dirty="0">
                <a:solidFill>
                  <a:schemeClr val="bg1"/>
                </a:solidFill>
                <a:latin typeface="Calibri" pitchFamily="34" charset="0"/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altLang="ru-RU" sz="1100" b="1" dirty="0">
                <a:solidFill>
                  <a:schemeClr val="bg1"/>
                </a:solidFill>
                <a:latin typeface="Calibri" pitchFamily="34" charset="0"/>
              </a:rPr>
              <a:t>www.lawcs.ru  |  e-mail: info@lawcs.ru</a:t>
            </a:r>
            <a:endParaRPr kumimoji="0" lang="ru-RU" altLang="ru-RU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br>
              <a:rPr kumimoji="0" lang="ru-RU" altLang="ru-RU" sz="1400"/>
            </a:br>
            <a:br>
              <a:rPr kumimoji="0" lang="ru-RU" altLang="ru-RU" sz="1400"/>
            </a:br>
            <a:br>
              <a:rPr kumimoji="0" lang="ru-RU" altLang="ru-RU" sz="1400"/>
            </a:br>
            <a:endParaRPr kumimoji="0" lang="ru-RU" altLang="ru-RU" sz="1400"/>
          </a:p>
        </p:txBody>
      </p:sp>
      <p:pic>
        <p:nvPicPr>
          <p:cNvPr id="9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16"/>
            <a:ext cx="3096344" cy="883809"/>
          </a:xfrm>
          <a:prstGeom prst="rect">
            <a:avLst/>
          </a:prstGeom>
          <a:noFill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12875" y="5441950"/>
            <a:ext cx="7138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395536" y="1444831"/>
            <a:ext cx="8352928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некоммерческие организации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95536" y="2134463"/>
            <a:ext cx="4168581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корпоративные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4680011" y="2134463"/>
            <a:ext cx="4068453" cy="510778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унитарные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387652" y="2788110"/>
            <a:ext cx="4176464" cy="476726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200" dirty="0">
                <a:solidFill>
                  <a:srgbClr val="8A1A1C"/>
                </a:solidFill>
              </a:rPr>
              <a:t>общественные организации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395535" y="3464182"/>
            <a:ext cx="4168581" cy="476726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200" dirty="0">
                <a:solidFill>
                  <a:srgbClr val="8A1A1C"/>
                </a:solidFill>
              </a:rPr>
              <a:t>общественные движения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395536" y="4110203"/>
            <a:ext cx="4176464" cy="476726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200" dirty="0">
                <a:solidFill>
                  <a:srgbClr val="8A1A1C"/>
                </a:solidFill>
              </a:rPr>
              <a:t>ассоциации (союзы)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680011" y="2807947"/>
            <a:ext cx="4176464" cy="476726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200" dirty="0">
                <a:solidFill>
                  <a:srgbClr val="8A1A1C"/>
                </a:solidFill>
              </a:rPr>
              <a:t>фонды</a:t>
            </a: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680011" y="3433198"/>
            <a:ext cx="4176464" cy="476726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200" dirty="0">
                <a:solidFill>
                  <a:srgbClr val="8A1A1C"/>
                </a:solidFill>
              </a:rPr>
              <a:t>учреждения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4680011" y="4077366"/>
            <a:ext cx="4176464" cy="476726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200" dirty="0">
                <a:solidFill>
                  <a:srgbClr val="8A1A1C"/>
                </a:solidFill>
              </a:rPr>
              <a:t>АНО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387652" y="4762967"/>
            <a:ext cx="4184348" cy="1317073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статьи ГК РФ: 65.2 65.3</a:t>
            </a:r>
          </a:p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123.4 – 123.7</a:t>
            </a:r>
          </a:p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123.7-1</a:t>
            </a:r>
          </a:p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123.8 – 123.11</a:t>
            </a:r>
            <a:endParaRPr lang="ru-RU" dirty="0">
              <a:solidFill>
                <a:srgbClr val="8A1A1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4680011" y="4754321"/>
            <a:ext cx="4176464" cy="1317073"/>
          </a:xfrm>
          <a:prstGeom prst="roundRect">
            <a:avLst/>
          </a:prstGeom>
          <a:solidFill>
            <a:schemeClr val="bg1"/>
          </a:solidFill>
          <a:ln>
            <a:solidFill>
              <a:srgbClr val="8A1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статьи ГК РФ:</a:t>
            </a:r>
          </a:p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123.17 – 123.20</a:t>
            </a:r>
          </a:p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123.21 – 123.23</a:t>
            </a:r>
          </a:p>
          <a:p>
            <a:pPr algn="ctr"/>
            <a:r>
              <a:rPr lang="ru-RU" sz="2000" dirty="0">
                <a:solidFill>
                  <a:srgbClr val="8A1A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123.24 – 123.25</a:t>
            </a:r>
            <a:endParaRPr lang="ru-RU" dirty="0">
              <a:solidFill>
                <a:srgbClr val="8A1A1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92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288856"/>
            <a:ext cx="7345363" cy="45196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Место нахождения юридического лица определяется местом его государственной регистрации на территории Российской Федерации путем указания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наименования населенного пункта (муниципального образования) </a:t>
            </a:r>
            <a:r>
              <a:rPr lang="ru-RU" altLang="ru-RU" sz="2400" dirty="0"/>
              <a:t>- </a:t>
            </a:r>
            <a:r>
              <a:rPr lang="ru-RU" sz="2400" dirty="0"/>
              <a:t>по месту нахождения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постоянно действующего исполнительного органа</a:t>
            </a:r>
            <a:r>
              <a:rPr lang="ru-RU" sz="2400" dirty="0"/>
              <a:t>, а в случае отсутствия постоянно действующего исполнительного органа - иного органа или лица, уполномоченных выступать от имени юридического лица в силу закона, иного правового акта или учредительного документа</a:t>
            </a:r>
            <a:endParaRPr lang="ru-RU" altLang="ru-RU" sz="2400" dirty="0">
              <a:solidFill>
                <a:schemeClr val="tx2"/>
              </a:solidFill>
            </a:endParaRPr>
          </a:p>
        </p:txBody>
      </p:sp>
      <p:pic>
        <p:nvPicPr>
          <p:cNvPr id="63491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9527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ru-RU" alt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ru-RU" sz="1100" b="1" dirty="0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7313"/>
            <a:ext cx="3040438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42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4275" y="1317625"/>
            <a:ext cx="7345363" cy="33686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</a:t>
            </a:r>
            <a:r>
              <a:rPr lang="ru-RU" altLang="ru-RU" sz="2500" dirty="0"/>
              <a:t> юридического лица должен быть указан в Едином государственном реестре юридических лиц</a:t>
            </a: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ru-RU" alt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ru-RU" sz="1100" b="1" dirty="0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2697"/>
            <a:ext cx="3040760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288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4275" y="1317625"/>
            <a:ext cx="7345363" cy="4017963"/>
          </a:xfrm>
        </p:spPr>
        <p:txBody>
          <a:bodyPr/>
          <a:lstStyle/>
          <a:p>
            <a:pPr>
              <a:defRPr/>
            </a:pPr>
            <a:r>
              <a:rPr lang="ru-RU" sz="2500" dirty="0"/>
              <a:t>Юридическое лицо, которое в течение 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двенадцати месяцев</a:t>
            </a:r>
            <a:r>
              <a:rPr lang="ru-RU" sz="2500" dirty="0"/>
              <a:t> не представляло документы 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отчетности</a:t>
            </a:r>
            <a:r>
              <a:rPr lang="ru-RU" sz="2500" dirty="0"/>
              <a:t>, предусмотренные законодательством Российской Федерации о налогах и сборах, и 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осуществляло операций хотя бы по одному банковскому счету </a:t>
            </a:r>
            <a:r>
              <a:rPr lang="ru-RU" sz="2500" dirty="0"/>
              <a:t>считается фактически прекратившим свою деятельность  (недействующим) и 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подлежит исключению из ЕГРЮЛ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Некоммерческое партнерство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187450" y="5500688"/>
            <a:ext cx="73453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статья 64.2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16"/>
            <a:ext cx="3096344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34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683915"/>
            <a:ext cx="7561263" cy="381677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/>
              <a:t>Юридическое лицо несет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 последствий </a:t>
            </a:r>
            <a:r>
              <a:rPr lang="ru-RU" altLang="ru-RU" sz="2400" dirty="0"/>
              <a:t>неполучения юридически значимых сообщений, доставленных по адресу, указанному в едином государственном реестре юридических лиц, а также риск отсутствия по указанному адресу своего органа или представителя. Сообщения, доставленные по адресу, указанному в едином государственном реестре юридических лиц, </a:t>
            </a: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считаются полученными</a:t>
            </a:r>
            <a:r>
              <a:rPr lang="ru-RU" altLang="ru-RU" sz="2400" dirty="0"/>
              <a:t> юридическим лицом, даже если оно не находится по указанному адресу</a:t>
            </a:r>
            <a:endParaRPr lang="ru-RU" altLang="ru-RU" sz="2400" dirty="0">
              <a:solidFill>
                <a:schemeClr val="tx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ru-RU" alt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lang="en-US" altLang="ru-RU" sz="1100" b="1" dirty="0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 dirty="0">
              <a:solidFill>
                <a:schemeClr val="bg1"/>
              </a:solidFill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endParaRPr lang="ru-RU" altLang="ru-RU" sz="1400"/>
          </a:p>
          <a:p>
            <a:pPr eaLnBrk="1" hangingPunct="1"/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7845"/>
            <a:ext cx="3096344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61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3150" y="1347788"/>
            <a:ext cx="7345363" cy="441325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</a:t>
            </a:r>
            <a:r>
              <a:rPr lang="ru-RU" sz="2300" dirty="0"/>
              <a:t> (пункт 3 статьи 50):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Некоммерческое партнерство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51275" y="188913"/>
            <a:ext cx="47005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Предпринимательская деятельность НКО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flipV="1">
            <a:off x="1196975" y="5340350"/>
            <a:ext cx="7345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ru-RU" sz="2400" dirty="0"/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1206500" y="5332413"/>
            <a:ext cx="71389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76338" y="3989388"/>
            <a:ext cx="74993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>Некоммерческие организации могут осуществлять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приносящую доход деятельность</a:t>
            </a:r>
            <a:r>
              <a:rPr lang="ru-RU" sz="2400" dirty="0">
                <a:latin typeface="+mj-lt"/>
                <a:ea typeface="+mj-ea"/>
                <a:cs typeface="+mj-cs"/>
              </a:rPr>
              <a:t>, если это предусмотрено их уставами, лишь постольку, поскольку это служит достижению целей, ради которых они созданы, и если это соответствует таким целям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2988" y="1851025"/>
            <a:ext cx="7478712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400" dirty="0"/>
              <a:t>Некоммерческие организации могут осуществлять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предпринимательскую деятельность </a:t>
            </a:r>
            <a:r>
              <a:rPr lang="ru-RU" sz="2400" dirty="0"/>
              <a:t>лишь постольку, поскольку это служит достижению целей, ради которых они созданы, и соответствующую этим целям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76338" y="3487738"/>
            <a:ext cx="7345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ru-RU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r>
              <a:rPr lang="ru-RU" sz="2300" dirty="0"/>
              <a:t> (пункт 4 статьи 50):</a:t>
            </a:r>
          </a:p>
        </p:txBody>
      </p:sp>
      <p:pic>
        <p:nvPicPr>
          <p:cNvPr id="12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2860"/>
            <a:ext cx="3096344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82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49" y="1534766"/>
            <a:ext cx="7345363" cy="2287141"/>
          </a:xfrm>
        </p:spPr>
        <p:txBody>
          <a:bodyPr/>
          <a:lstStyle/>
          <a:p>
            <a:pPr algn="l"/>
            <a:r>
              <a:rPr lang="ru-RU" altLang="ru-RU" sz="2400" dirty="0"/>
              <a:t>«Применительно к некоммерческим организациям следует говорить не о предпринимательской, а о вспомогательной хозяйственной деятельности или о "деятельности, приносящей дополнительные доходы"» 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Некоммерческое партнерство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sp>
        <p:nvSpPr>
          <p:cNvPr id="55303" name="Rectangle 2"/>
          <p:cNvSpPr txBox="1">
            <a:spLocks noChangeArrowheads="1"/>
          </p:cNvSpPr>
          <p:nvPr/>
        </p:nvSpPr>
        <p:spPr bwMode="auto">
          <a:xfrm>
            <a:off x="1203325" y="4214813"/>
            <a:ext cx="73453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300" i="1"/>
              <a:t>- Концепция развития гражданского законодательства Российской Федерации" (одобрена решением Совета при Президенте РФ по кодификации и совершенствованию гражданского законодательства от 07.10.2009)</a:t>
            </a:r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2066"/>
            <a:ext cx="3096344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61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700808"/>
            <a:ext cx="7561263" cy="3714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/>
              <a:t>Некоммерческая организация, </a:t>
            </a:r>
            <a:r>
              <a:rPr lang="ru-RU" sz="2400" kern="1200" dirty="0">
                <a:solidFill>
                  <a:srgbClr val="C00000"/>
                </a:solidFill>
                <a:ea typeface="+mj-ea"/>
                <a:cs typeface="+mj-cs"/>
              </a:rPr>
              <a:t>уставом которой предусмотрено осуществление приносящей доходы деятельности,</a:t>
            </a:r>
            <a:r>
              <a:rPr lang="ru-RU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должна иметь достаточное для осуществления указанной деятельности имущество рыночной стоимостью </a:t>
            </a:r>
            <a:r>
              <a:rPr lang="ru-RU" sz="2700" dirty="0"/>
              <a:t>не менее минимального уставного капитала, предусмотренного для обществ с ограниченной ответственностью (на июль 2017 года  - 10 000 рублей)</a:t>
            </a:r>
            <a:endParaRPr lang="ru-RU" sz="2700" b="1" dirty="0">
              <a:solidFill>
                <a:srgbClr val="8A1A1C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Некоммерческое партнерство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16"/>
            <a:ext cx="3096344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52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0312" y="404664"/>
            <a:ext cx="4952501" cy="829056"/>
          </a:xfrm>
        </p:spPr>
        <p:txBody>
          <a:bodyPr/>
          <a:lstStyle/>
          <a:p>
            <a:pPr algn="l" eaLnBrk="1" hangingPunct="1"/>
            <a:r>
              <a:rPr kumimoji="0" lang="en-US" sz="2400" b="1" dirty="0">
                <a:solidFill>
                  <a:srgbClr val="8A1A1C"/>
                </a:solidFill>
                <a:cs typeface="Arial" pitchFamily="34" charset="0"/>
              </a:rPr>
              <a:t> </a:t>
            </a: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ПРАВОВОЕ ПОЛЕ 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95536" y="1700808"/>
            <a:ext cx="8137277" cy="434915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endParaRPr kumimoji="0"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2" y="1584921"/>
            <a:ext cx="2938768" cy="411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4080" y="1653071"/>
            <a:ext cx="53335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Гражданский кодекс РФ</a:t>
            </a:r>
          </a:p>
          <a:p>
            <a:r>
              <a:rPr lang="ru-RU" altLang="ru-RU" sz="2000" dirty="0"/>
              <a:t>Налоговый Кодекс РФ</a:t>
            </a:r>
          </a:p>
          <a:p>
            <a:r>
              <a:rPr lang="ru-RU" altLang="ru-RU" sz="2000" dirty="0"/>
              <a:t>Трудовой Кодекс РФ</a:t>
            </a:r>
          </a:p>
          <a:p>
            <a:r>
              <a:rPr lang="ru-RU" altLang="ru-RU" sz="2000" dirty="0"/>
              <a:t>ФЗ «О некоммерческих организациях»</a:t>
            </a:r>
          </a:p>
          <a:p>
            <a:r>
              <a:rPr lang="ru-RU" altLang="ru-RU" sz="2000" dirty="0"/>
              <a:t>ФЗ «Об общественных объединениях»</a:t>
            </a:r>
          </a:p>
          <a:p>
            <a:r>
              <a:rPr lang="ru-RU" altLang="ru-RU" sz="2000" dirty="0"/>
              <a:t>ФЗ «О благотворительной деятельности и благотворительных организациях»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FF6405"/>
                </a:solidFill>
              </a:rPr>
              <a:t>+ </a:t>
            </a:r>
            <a:r>
              <a:rPr lang="ru-RU" altLang="ru-RU" sz="2000" dirty="0"/>
              <a:t>11 специальных  федеральных законов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FF6405"/>
                </a:solidFill>
              </a:rPr>
              <a:t>+ </a:t>
            </a:r>
            <a:r>
              <a:rPr lang="ru-RU" altLang="ru-RU" sz="2000" dirty="0"/>
              <a:t>Постановления Правительства,  Приказы Министерств, Административные регламенты, </a:t>
            </a:r>
            <a:br>
              <a:rPr lang="ru-RU" altLang="ru-RU" sz="2000" dirty="0"/>
            </a:br>
            <a:r>
              <a:rPr lang="ru-RU" altLang="ru-RU" sz="2000" dirty="0"/>
              <a:t>письма Департаментов Министерств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FF6405"/>
                </a:solidFill>
              </a:rPr>
              <a:t>+ </a:t>
            </a:r>
            <a:r>
              <a:rPr lang="ru-RU" altLang="ru-RU" sz="2000" dirty="0"/>
              <a:t>региональное законодательство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31410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1" y="1700213"/>
            <a:ext cx="6912768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kumimoji="0" lang="ru-RU" sz="2000" dirty="0"/>
              <a:t>Федеральный закон 31</a:t>
            </a:r>
            <a:r>
              <a:rPr kumimoji="0" lang="en-US" sz="2000" dirty="0"/>
              <a:t>.</a:t>
            </a:r>
            <a:r>
              <a:rPr kumimoji="0" lang="ru-RU" sz="2000" dirty="0"/>
              <a:t>01</a:t>
            </a:r>
            <a:r>
              <a:rPr kumimoji="0" lang="en-US" sz="2000" dirty="0"/>
              <a:t>.201</a:t>
            </a:r>
            <a:r>
              <a:rPr kumimoji="0" lang="ru-RU" sz="2000" dirty="0"/>
              <a:t>6</a:t>
            </a:r>
            <a:r>
              <a:rPr kumimoji="0" lang="en-US" sz="2000" dirty="0"/>
              <a:t> N </a:t>
            </a:r>
            <a:r>
              <a:rPr kumimoji="0" lang="ru-RU" sz="2000" dirty="0"/>
              <a:t>7</a:t>
            </a:r>
            <a:r>
              <a:rPr kumimoji="0" lang="en-US" sz="2000" dirty="0"/>
              <a:t>-</a:t>
            </a:r>
            <a:r>
              <a:rPr kumimoji="0" lang="ru-RU" sz="2000" dirty="0"/>
              <a:t>ФЗ «О внесении изменений в отдельные законодательные акты»</a:t>
            </a:r>
          </a:p>
          <a:p>
            <a:pPr algn="just"/>
            <a:endParaRPr kumimoji="0" lang="ru-RU" sz="2000" dirty="0"/>
          </a:p>
          <a:p>
            <a:pPr algn="just"/>
            <a:endParaRPr kumimoji="0" lang="ru-RU" sz="2000" dirty="0"/>
          </a:p>
          <a:p>
            <a:pPr algn="just"/>
            <a:r>
              <a:rPr kumimoji="0" lang="ru-RU" sz="2000" dirty="0"/>
              <a:t>Право войти  в состав учредителей некоммерческой корпорации, фонда  и АНО</a:t>
            </a:r>
          </a:p>
          <a:p>
            <a:pPr algn="just"/>
            <a:endParaRPr kumimoji="0" lang="ru-RU" sz="2000" dirty="0"/>
          </a:p>
          <a:p>
            <a:pPr algn="just"/>
            <a:r>
              <a:rPr kumimoji="0" lang="ru-RU" sz="2000" dirty="0"/>
              <a:t>Право  выйти из состава учредителей (участников) ...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42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453357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kumimoji="0" lang="ru-RU" sz="2000" dirty="0"/>
              <a:t>Чтобы выйти учредитель должен:</a:t>
            </a:r>
          </a:p>
          <a:p>
            <a:pPr marL="457200" indent="-457200" algn="just">
              <a:buAutoNum type="arabicParenR"/>
            </a:pPr>
            <a:r>
              <a:rPr kumimoji="0" lang="ru-RU" sz="2000" dirty="0"/>
              <a:t>Представить сведения о своем выходе в Федеральную налоговую службу;</a:t>
            </a:r>
          </a:p>
          <a:p>
            <a:pPr marL="457200" indent="-457200" algn="just">
              <a:buAutoNum type="arabicParenR"/>
            </a:pPr>
            <a:r>
              <a:rPr kumimoji="0" lang="ru-RU" sz="2000" dirty="0"/>
              <a:t>В этот же день направить уведомление о своем выходе в организацию.</a:t>
            </a:r>
          </a:p>
          <a:p>
            <a:pPr marL="457200" indent="-457200" algn="just">
              <a:buAutoNum type="arabicParenR"/>
            </a:pPr>
            <a:endParaRPr kumimoji="0" lang="ru-RU" sz="2000" dirty="0"/>
          </a:p>
          <a:p>
            <a:pPr marL="457200" indent="-457200" algn="just">
              <a:buAutoNum type="arabicParenR"/>
            </a:pPr>
            <a:endParaRPr kumimoji="0" lang="ru-RU" sz="2000" dirty="0"/>
          </a:p>
          <a:p>
            <a:pPr algn="just"/>
            <a:r>
              <a:rPr kumimoji="0" lang="ru-RU" sz="2000" dirty="0"/>
              <a:t>Единственный учредитель???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57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4857" y="1408168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61009" y="1524055"/>
            <a:ext cx="7921625" cy="440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endParaRPr kumimoji="0" lang="ru-RU" sz="2000" dirty="0"/>
          </a:p>
          <a:p>
            <a:pPr algn="just"/>
            <a:r>
              <a:rPr kumimoji="0" lang="ru-RU" sz="2000" dirty="0"/>
              <a:t>Федеральный закон  от 02.06</a:t>
            </a:r>
            <a:r>
              <a:rPr kumimoji="0" lang="en-US" sz="2000" dirty="0"/>
              <a:t>.201</a:t>
            </a:r>
            <a:r>
              <a:rPr kumimoji="0" lang="ru-RU" sz="2000" dirty="0"/>
              <a:t>6 № 179 ФЗ «О внесении изменений…»</a:t>
            </a:r>
          </a:p>
          <a:p>
            <a:pPr algn="just"/>
            <a:endParaRPr kumimoji="0" lang="ru-RU" sz="1800" dirty="0"/>
          </a:p>
          <a:p>
            <a:pPr algn="just"/>
            <a:r>
              <a:rPr lang="ru-RU" sz="2000" dirty="0"/>
              <a:t>Некоммерческая организация, за исключением политической партии, признается участвующей в политической деятельности, осуществляемой на территории Российской Федерации, </a:t>
            </a:r>
            <a:r>
              <a:rPr lang="ru-RU" sz="2000" b="1" u="sng" dirty="0"/>
              <a:t>если независимо от целей и задач, указанных в ее учредительных документах</a:t>
            </a:r>
            <a:r>
              <a:rPr lang="ru-RU" sz="2000" dirty="0"/>
              <a:t>, она осуществляет деятельность в сферах: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18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052736"/>
            <a:ext cx="7956550" cy="647477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государственного строительства,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защиты основ конституционного строя,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федеративного устройства,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защиты суверенитета и обеспечения территориальной целостности,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обеспечения законности, правопорядка, государственной и общественной безопасности, обороны страны, внешней политики, социально-экономического и национального развития,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развития политической системы,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деятельности государственных органов,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органов местного самоуправления,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законодательного </a:t>
            </a:r>
            <a:r>
              <a:rPr lang="ru-RU" sz="1800" dirty="0"/>
              <a:t>регулирования прав и свобод человека и гражданина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5840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44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0984" y="1537259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dirty="0"/>
              <a:t>в целях оказания влияния</a:t>
            </a:r>
          </a:p>
          <a:p>
            <a:pPr algn="just"/>
            <a:r>
              <a:rPr lang="ru-RU" dirty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на выработку и реализацию государственной политики,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на формирование государственных органов, органов местного самоуправления,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на их решения и действия</a:t>
            </a:r>
            <a:r>
              <a:rPr lang="ru-RU" sz="2000" dirty="0"/>
              <a:t>.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905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304" y="116632"/>
            <a:ext cx="5384176" cy="1583581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51520" y="1700214"/>
            <a:ext cx="8784976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участие в организации и проведении публичных мероприятий в форме собраний, митингов, демонстраций, шествий или пикетирований либо в различных сочетаниях этих форм, организации и проведении </a:t>
            </a:r>
            <a:r>
              <a:rPr lang="ru-RU" i="1" dirty="0"/>
              <a:t>публичных дебатов, дискуссий, выступлений</a:t>
            </a:r>
            <a:r>
              <a:rPr lang="ru-RU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участие в деятельности, направленной на получение определенного результата на выборах, референдуме, в наблюдении за проведением выборов, референдума, формировании избирательных комиссий, комиссий референдума, в деятельности политических партий;</a:t>
            </a:r>
          </a:p>
          <a:p>
            <a:pPr algn="just"/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97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304" y="404664"/>
            <a:ext cx="5384176" cy="1172734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23528" y="1989138"/>
            <a:ext cx="856895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публичные обращения к государственным органам, органам местного самоуправления, их должностным лицам, а также иные действия, оказывающие влияние на деятельность этих органов, в </a:t>
            </a:r>
            <a:r>
              <a:rPr lang="ru-RU" dirty="0" err="1"/>
              <a:t>т.ч</a:t>
            </a:r>
            <a:r>
              <a:rPr lang="ru-RU" dirty="0"/>
              <a:t>. направленные на принятие, изменение, отмену законов или иных нормативных правовых актов;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/>
              <a:t>распространение</a:t>
            </a:r>
            <a:r>
              <a:rPr lang="ru-RU" dirty="0"/>
              <a:t>, в том числе с использованием современных информационных технологий, </a:t>
            </a:r>
            <a:r>
              <a:rPr lang="ru-RU" i="1" dirty="0"/>
              <a:t>мнений </a:t>
            </a:r>
            <a:r>
              <a:rPr lang="ru-RU" dirty="0"/>
              <a:t>о принимаемых государственными органами решениях и проводимой ими политике;</a:t>
            </a:r>
          </a:p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664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149350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208053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/>
              <a:t>формирование общественно-политических взглядов и убеждений, в том числе путем проведения опросов общественного мнения и обнародования их результатов или проведения иных социологических исследований</a:t>
            </a:r>
            <a:r>
              <a:rPr lang="ru-RU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вовлечение граждан, в том числе несовершеннолетних, в указанную деятельность;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/>
              <a:t>финансирование указанной деятельности.</a:t>
            </a:r>
          </a:p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434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149350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dirty="0"/>
              <a:t>К политической деятельности </a:t>
            </a:r>
            <a:r>
              <a:rPr lang="ru-RU" b="1" u="sng" dirty="0"/>
              <a:t>не относится </a:t>
            </a:r>
            <a:r>
              <a:rPr lang="ru-RU" dirty="0"/>
              <a:t>деятельность в области науки, культуры, искусства, здравоохранения, профилактики и охраны здоровья граждан, социального обслуживания, социальной поддержки и защиты граждан, защиты материнства и детства, социальной поддержки инвалидов, пропаганды здорового образа жизни, физической культуры и спорта, защиты растительного и животного мира, благотворительная деятельность.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692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3916" y="1508125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kumimoji="0" lang="ru-RU" sz="2000" dirty="0"/>
              <a:t>Федеральный закон 19.12.</a:t>
            </a:r>
            <a:r>
              <a:rPr kumimoji="0" lang="en-US" sz="2000" dirty="0"/>
              <a:t>201</a:t>
            </a:r>
            <a:r>
              <a:rPr kumimoji="0" lang="ru-RU" sz="2000" dirty="0"/>
              <a:t>6</a:t>
            </a:r>
            <a:r>
              <a:rPr kumimoji="0" lang="en-US" sz="2000" dirty="0"/>
              <a:t> N </a:t>
            </a:r>
            <a:r>
              <a:rPr kumimoji="0" lang="ru-RU" sz="2000" dirty="0"/>
              <a:t>449</a:t>
            </a:r>
            <a:r>
              <a:rPr kumimoji="0" lang="en-US" sz="2000" dirty="0"/>
              <a:t>-</a:t>
            </a:r>
            <a:r>
              <a:rPr kumimoji="0" lang="ru-RU" sz="2000" dirty="0"/>
              <a:t>ФЗ «О внесении изменений в статью 31.1 ФЗ «О некоммерческих организациях»</a:t>
            </a:r>
          </a:p>
          <a:p>
            <a:pPr algn="just"/>
            <a:endParaRPr kumimoji="0" lang="ru-RU" sz="2000" dirty="0"/>
          </a:p>
          <a:p>
            <a:pPr algn="just"/>
            <a:endParaRPr kumimoji="0" lang="ru-RU" sz="2000" dirty="0"/>
          </a:p>
          <a:p>
            <a:pPr algn="just"/>
            <a:r>
              <a:rPr lang="ru-RU" altLang="ru-RU" sz="2000" dirty="0"/>
              <a:t>Вводится возможность предоставления в качестве информационной поддержки СОНКО бесплатного эфирного времени и печатных площадей муниципальными  и государственными СМИ.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82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История развития  российского </a:t>
            </a:r>
            <a:br>
              <a:rPr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законодательства   об НКО</a:t>
            </a: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kumimoji="0" lang="ru-RU" sz="2000" dirty="0"/>
              <a:t>Гражданский кодекс от 30 ноября 1994 года </a:t>
            </a:r>
            <a:r>
              <a:rPr kumimoji="0" lang="ru-RU" sz="2000" dirty="0">
                <a:solidFill>
                  <a:srgbClr val="FF0000"/>
                </a:solidFill>
              </a:rPr>
              <a:t>(последние изменения, касающиеся правового статуса НКО, -  11 февраля 2013 г., 5 мая 2014г., 8 марта, 29 июня, 13 июля, 28 ноября 2015 г, 31 января 2016 г.)</a:t>
            </a:r>
          </a:p>
          <a:p>
            <a:pPr marL="285750" indent="-285750"/>
            <a:r>
              <a:rPr kumimoji="0" lang="ru-RU" sz="2000" dirty="0"/>
              <a:t>Федеральный закон от 19 мая 1995 г. №82-ФЗ «Об общественных объединениях» (</a:t>
            </a:r>
            <a:r>
              <a:rPr kumimoji="0" lang="ru-RU" sz="2000" dirty="0">
                <a:solidFill>
                  <a:srgbClr val="FF0000"/>
                </a:solidFill>
              </a:rPr>
              <a:t>всего с момента принятия менялся 22 раза,</a:t>
            </a:r>
            <a:r>
              <a:rPr kumimoji="0" lang="ru-RU" sz="2000" dirty="0"/>
              <a:t> </a:t>
            </a:r>
            <a:r>
              <a:rPr kumimoji="0" lang="ru-RU" sz="2000" dirty="0">
                <a:solidFill>
                  <a:srgbClr val="FF0000"/>
                </a:solidFill>
              </a:rPr>
              <a:t>последнее изменение 2 июня 2016 г.</a:t>
            </a:r>
            <a:r>
              <a:rPr kumimoji="0" lang="ru-RU" sz="2000" dirty="0"/>
              <a:t>)</a:t>
            </a:r>
          </a:p>
          <a:p>
            <a:pPr marL="285750" indent="-285750"/>
            <a:r>
              <a:rPr kumimoji="0" lang="ru-RU" sz="2000" dirty="0"/>
              <a:t>Федеральный закон от 11 августа 1995 г. №135-ФЗ «О благотворительной деятельности и благотворительных организациях» (</a:t>
            </a:r>
            <a:r>
              <a:rPr kumimoji="0" lang="ru-RU" sz="2000" dirty="0">
                <a:solidFill>
                  <a:srgbClr val="FF0000"/>
                </a:solidFill>
              </a:rPr>
              <a:t>с момента принятия менялся 8 раз, последнее  изменение 5 мая 2014 г.</a:t>
            </a:r>
            <a:r>
              <a:rPr kumimoji="0" lang="ru-RU" sz="2000" dirty="0"/>
              <a:t>)</a:t>
            </a:r>
          </a:p>
          <a:p>
            <a:pPr marL="285750" indent="-285750"/>
            <a:r>
              <a:rPr kumimoji="0" lang="ru-RU" sz="2000" dirty="0"/>
              <a:t>Федеральный закон от 12 января 1996 г. №7-ФЗ «О некоммерческих организациях» (</a:t>
            </a:r>
            <a:r>
              <a:rPr kumimoji="0" lang="ru-RU" sz="2000" dirty="0">
                <a:solidFill>
                  <a:srgbClr val="FF0000"/>
                </a:solidFill>
              </a:rPr>
              <a:t>всего с момента принятия менялся 67 раз,  последнее изменение 07 июня 2017 г.</a:t>
            </a:r>
            <a:r>
              <a:rPr kumimoji="0" lang="ru-RU" sz="2000" dirty="0"/>
              <a:t>)</a:t>
            </a:r>
          </a:p>
          <a:p>
            <a:pPr marL="285750" indent="-285750"/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217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508125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8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2000" dirty="0"/>
              <a:t>«СОНКО могут включать свое наименование в справочно-информационные, новостные или аналитические материалы, непосредственно связанные с информацией об их деятельности, если распространение материалов направлено на достижение благотворительной или общественно полезной цели.»</a:t>
            </a:r>
          </a:p>
          <a:p>
            <a:pPr algn="just"/>
            <a:endParaRPr lang="ru-RU" altLang="ru-RU" sz="2000" dirty="0"/>
          </a:p>
          <a:p>
            <a:pPr algn="r"/>
            <a:r>
              <a:rPr lang="ru-RU" sz="2000" i="1" dirty="0"/>
              <a:t>Письмо ФАС РФ от 26.01.2016 № АК/4410/17</a:t>
            </a:r>
            <a:endParaRPr lang="ru-RU" altLang="ru-RU" sz="2000" i="1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93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410711"/>
            <a:ext cx="7921625" cy="389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kumimoji="0" lang="ru-RU" dirty="0"/>
              <a:t>Федеральный закон от 03.07.2016 № 287 о внесении изменений в ФЗ «О некоммерческих организациях»  в части установления </a:t>
            </a:r>
            <a:r>
              <a:rPr lang="ru-RU" dirty="0"/>
              <a:t> статуса НКО – исполнителя общественно-полезных услуг.</a:t>
            </a:r>
          </a:p>
          <a:p>
            <a:pPr algn="just"/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Право на приоритетную господдержку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Перечень услуг и порядок включения в реестр определяется правительством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Подтверждение статуса каждые два года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26" y="492578"/>
            <a:ext cx="3111277" cy="883809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064" y="499928"/>
            <a:ext cx="3024510" cy="722146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2016 </a:t>
            </a:r>
          </a:p>
        </p:txBody>
      </p:sp>
    </p:spTree>
    <p:extLst>
      <p:ext uri="{BB962C8B-B14F-4D97-AF65-F5344CB8AC3E}">
        <p14:creationId xmlns:p14="http://schemas.microsoft.com/office/powerpoint/2010/main" val="1969478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064" y="499928"/>
            <a:ext cx="3024510" cy="722146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2016 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410710"/>
            <a:ext cx="7921625" cy="44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kumimoji="0" lang="ru-RU" dirty="0"/>
              <a:t>Федеральный закон от 03.07.2016 № 287 о внесении изменений в ФЗ «О некоммерческих организациях»  в части установления </a:t>
            </a:r>
            <a:r>
              <a:rPr lang="ru-RU" dirty="0"/>
              <a:t> статуса НКО – исполнителя общественно-полезных услуг. ( с января 2017)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Критерии: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ru-RU" sz="2000" dirty="0"/>
              <a:t>СОНКО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ru-RU" sz="2000" dirty="0"/>
              <a:t>Опыт более года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ru-RU" sz="2000" dirty="0"/>
              <a:t>Не входит в реестр НКО, выполняющих функции ИА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kumimoji="0" lang="ru-RU" sz="2000" dirty="0"/>
              <a:t>Не имеет задолженностей по налогам и сборам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31683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380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39552" y="1410710"/>
            <a:ext cx="7921625" cy="44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dirty="0"/>
              <a:t>Постановление Правительства от 27 октября 2016 года №1096 "Об утверждении перечня общественно полезных услуг и критериев оценки качества их оказания»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20 видов услуг, признаваемых общественно полезными (социально-бытовые, социально-медицинские, по профилактике социального сиротства и т.д.).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5  критериев оценки качества оказания общественно полезных услуг (соответствие услуги нормативным правовым актам, наличие необходимой квалификации и др.).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3168352" cy="883809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064" y="499928"/>
            <a:ext cx="3024510" cy="722146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2016 </a:t>
            </a:r>
          </a:p>
        </p:txBody>
      </p:sp>
    </p:spTree>
    <p:extLst>
      <p:ext uri="{BB962C8B-B14F-4D97-AF65-F5344CB8AC3E}">
        <p14:creationId xmlns:p14="http://schemas.microsoft.com/office/powerpoint/2010/main" val="333603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1989139"/>
            <a:ext cx="7921625" cy="273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dirty="0"/>
              <a:t>Постановление Правительства от 26 января 2017 года № 89 "О реестре некоммерческих организаций - исполнителей общественно полезных услуг» </a:t>
            </a:r>
          </a:p>
          <a:p>
            <a:pPr algn="just"/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Ведет Минюст (заявление подается в МЮ РФ или тер орган)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Подается заявление и заключение о соответствии качества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Определены заинтересованные органы власти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802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39552" y="1410710"/>
            <a:ext cx="7921625" cy="44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НКО принимает решение о вступлении в реестр ИОПУ.</a:t>
            </a: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Руководитель пишет заявление о выдаче заключения, в котором обосновывается соответствие оказываемых организацией услуг установленным критериям оценки качества оказания общественно полезных услуг. </a:t>
            </a: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Руководитель подает данное заявление в Федеральный орган исполнительной власти (территориальный орган), можно с дополнительными документами.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3168352" cy="883809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064" y="499928"/>
            <a:ext cx="3024510" cy="722146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156949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39552" y="1410710"/>
            <a:ext cx="7921625" cy="44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Через 30 дней руководитель забирает готовое заключение (срок рассмотрения может быть увеличен до 90 дней).</a:t>
            </a: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Затем руководитель подает заявление в Министерство юстиции РФ (напрямую или через территориальный орган Министерства юстиции), приложением к которому будет заключение органа исполнительной власти.</a:t>
            </a: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 течение 5 дней Минюст принимает решение о внесении/отказе организации в реестр НКО-ИОПУ.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3168352" cy="883809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064" y="499928"/>
            <a:ext cx="3024510" cy="722146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2356349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062475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общественно полезные услуги отличаются от социальных услуг?</a:t>
            </a:r>
          </a:p>
        </p:txBody>
      </p:sp>
    </p:spTree>
    <p:extLst>
      <p:ext uri="{BB962C8B-B14F-4D97-AF65-F5344CB8AC3E}">
        <p14:creationId xmlns:p14="http://schemas.microsoft.com/office/powerpoint/2010/main" val="2276947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88639" y="1173163"/>
          <a:ext cx="8766721" cy="445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985">
                  <a:extLst>
                    <a:ext uri="{9D8B030D-6E8A-4147-A177-3AD203B41FA5}">
                      <a16:colId xmlns:a16="http://schemas.microsoft.com/office/drawing/2014/main" val="1480171953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643844319"/>
                    </a:ext>
                  </a:extLst>
                </a:gridCol>
                <a:gridCol w="3735288">
                  <a:extLst>
                    <a:ext uri="{9D8B030D-6E8A-4147-A177-3AD203B41FA5}">
                      <a16:colId xmlns:a16="http://schemas.microsoft.com/office/drawing/2014/main" val="3811060614"/>
                    </a:ext>
                  </a:extLst>
                </a:gridCol>
              </a:tblGrid>
              <a:tr h="18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3956167195"/>
                  </a:ext>
                </a:extLst>
              </a:tr>
              <a:tr h="4194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 законом регулируется?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Федеральным законом» от 12.01.96 № 7-ФЗ «О некоммерческих организациях»,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Указом Президента РФ от «Об утверждении приоритетных направлений деятельности в сфере оказания общественно полезных услуг»,</a:t>
                      </a:r>
                      <a:endParaRPr lang="ru-RU" sz="1700" u="non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Правительства РФ от 27.10.2016г. № 1096 «Об утверждении перечня общественно полезных услуг и критериев оценки качества их оказания»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Правительства Российской Федерации № 89 от 26.01.2017г. «О реестре некоммерческих организаций – исполнителей общественно полезных услуг»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Федеральным законом от 28.12.2013г. № 442-ФЗ «Об оказании социальных услуг гражданам Российской Федерации»,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7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Минтруда России от 25.07.2014 N 484н «Об утверждении рекомендаций по формированию и ведению реестра поставщиков социальных услуг»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Постановлениями Правительства субъектов РФ (в каждом субъекте должны быть разработаны индивидуально), которые призваны регулировать тарифы, перечень, реестр и т.д.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extLst>
                  <a:ext uri="{0D108BD9-81ED-4DB2-BD59-A6C34878D82A}">
                    <a16:rowId xmlns:a16="http://schemas.microsoft.com/office/drawing/2014/main" val="3112080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85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97290" y="1752499"/>
          <a:ext cx="8749419" cy="3132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497">
                  <a:extLst>
                    <a:ext uri="{9D8B030D-6E8A-4147-A177-3AD203B41FA5}">
                      <a16:colId xmlns:a16="http://schemas.microsoft.com/office/drawing/2014/main" val="2042306890"/>
                    </a:ext>
                  </a:extLst>
                </a:gridCol>
                <a:gridCol w="3352563">
                  <a:extLst>
                    <a:ext uri="{9D8B030D-6E8A-4147-A177-3AD203B41FA5}">
                      <a16:colId xmlns:a16="http://schemas.microsoft.com/office/drawing/2014/main" val="2837368844"/>
                    </a:ext>
                  </a:extLst>
                </a:gridCol>
                <a:gridCol w="3240359">
                  <a:extLst>
                    <a:ext uri="{9D8B030D-6E8A-4147-A177-3AD203B41FA5}">
                      <a16:colId xmlns:a16="http://schemas.microsoft.com/office/drawing/2014/main" val="3034140488"/>
                    </a:ext>
                  </a:extLst>
                </a:gridCol>
              </a:tblGrid>
              <a:tr h="69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259568"/>
                  </a:ext>
                </a:extLst>
              </a:tr>
              <a:tr h="2435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может оказывать услуги?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социально ориентированные некоммерческие организации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юридические лица и индивидуальные предприниматели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3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19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52120" y="404664"/>
            <a:ext cx="2880693" cy="1080120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ТЕНДЕНЦИИ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9552" y="1772816"/>
            <a:ext cx="7993261" cy="395964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endParaRPr kumimoji="0" lang="ru-RU" sz="1800" dirty="0"/>
          </a:p>
          <a:p>
            <a:pPr>
              <a:buFont typeface="Wingdings" pitchFamily="2" charset="2"/>
              <a:buChar char="Ø"/>
            </a:pPr>
            <a:r>
              <a:rPr kumimoji="0" lang="ru-RU" sz="2800" dirty="0"/>
              <a:t>1995-96 - некоммерческие организации как символ развития гражданского общества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800" dirty="0"/>
              <a:t>2002- новый закон о регистрации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800" dirty="0"/>
              <a:t>2006 -  усиление контроля (отчетность, перерегистрация всех ИНКО, полномочия Минюста)</a:t>
            </a:r>
          </a:p>
          <a:p>
            <a:pPr>
              <a:buFont typeface="Wingdings" pitchFamily="2" charset="2"/>
              <a:buChar char="Ø"/>
            </a:pPr>
            <a:r>
              <a:rPr kumimoji="0" lang="ru-RU" sz="2800" dirty="0">
                <a:solidFill>
                  <a:schemeClr val="tx2"/>
                </a:solidFill>
              </a:rPr>
              <a:t>2010 -  социально ориентированные НКО, налоговые льготы, государственная поддержка</a:t>
            </a:r>
          </a:p>
          <a:p>
            <a:pPr>
              <a:buFont typeface="Wingdings" pitchFamily="2" charset="2"/>
              <a:buChar char="Ø"/>
            </a:pPr>
            <a:endParaRPr kumimoji="0"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676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97066" y="1566936"/>
          <a:ext cx="8667422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751">
                  <a:extLst>
                    <a:ext uri="{9D8B030D-6E8A-4147-A177-3AD203B41FA5}">
                      <a16:colId xmlns:a16="http://schemas.microsoft.com/office/drawing/2014/main" val="588631668"/>
                    </a:ext>
                  </a:extLst>
                </a:gridCol>
                <a:gridCol w="3280287">
                  <a:extLst>
                    <a:ext uri="{9D8B030D-6E8A-4147-A177-3AD203B41FA5}">
                      <a16:colId xmlns:a16="http://schemas.microsoft.com/office/drawing/2014/main" val="3177170727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1239509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291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может вступить в реестр?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социально ориентированные НКО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юридические лица и индивидуальные предприниматели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69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400"/>
            </a:br>
            <a:br>
              <a:rPr lang="ru-RU" altLang="ru-RU" sz="1400"/>
            </a:br>
            <a:br>
              <a:rPr lang="ru-RU" altLang="ru-RU" sz="1400"/>
            </a:br>
            <a:endParaRPr lang="ru-RU" altLang="ru-RU" sz="1400"/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23528" y="1284714"/>
          <a:ext cx="849694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268">
                  <a:extLst>
                    <a:ext uri="{9D8B030D-6E8A-4147-A177-3AD203B41FA5}">
                      <a16:colId xmlns:a16="http://schemas.microsoft.com/office/drawing/2014/main" val="1807733757"/>
                    </a:ext>
                  </a:extLst>
                </a:gridCol>
                <a:gridCol w="3200904">
                  <a:extLst>
                    <a:ext uri="{9D8B030D-6E8A-4147-A177-3AD203B41FA5}">
                      <a16:colId xmlns:a16="http://schemas.microsoft.com/office/drawing/2014/main" val="1069639304"/>
                    </a:ext>
                  </a:extLst>
                </a:gridCol>
                <a:gridCol w="3201772">
                  <a:extLst>
                    <a:ext uri="{9D8B030D-6E8A-4147-A177-3AD203B41FA5}">
                      <a16:colId xmlns:a16="http://schemas.microsoft.com/office/drawing/2014/main" val="32616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071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ведет реестр?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юстиции РФ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социальной защиты и труда населения (в каждом субъекте свой орган власти, который ведет реестр)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502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146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0" y="980588"/>
          <a:ext cx="9144000" cy="5335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2945233456"/>
                    </a:ext>
                  </a:extLst>
                </a:gridCol>
                <a:gridCol w="4366767">
                  <a:extLst>
                    <a:ext uri="{9D8B030D-6E8A-4147-A177-3AD203B41FA5}">
                      <a16:colId xmlns:a16="http://schemas.microsoft.com/office/drawing/2014/main" val="2215748222"/>
                    </a:ext>
                  </a:extLst>
                </a:gridCol>
                <a:gridCol w="3445593">
                  <a:extLst>
                    <a:ext uri="{9D8B030D-6E8A-4147-A177-3AD203B41FA5}">
                      <a16:colId xmlns:a16="http://schemas.microsoft.com/office/drawing/2014/main" val="2051847594"/>
                    </a:ext>
                  </a:extLst>
                </a:gridCol>
              </a:tblGrid>
              <a:tr h="397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55953" marR="55953" marT="0" marB="0"/>
                </a:tc>
                <a:extLst>
                  <a:ext uri="{0D108BD9-81ED-4DB2-BD59-A6C34878D82A}">
                    <a16:rowId xmlns:a16="http://schemas.microsoft.com/office/drawing/2014/main" val="2866017570"/>
                  </a:ext>
                </a:extLst>
              </a:tr>
              <a:tr h="4251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и какие документы нужно подать?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включения в реестр НКО-ИОПУ подается в территориальные органы Министерства юстиции РФ (либо в Министерство юстиции Российской Федерации) заявление о признании ИОПУ и заключение органа исполнительной власти.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заключения о соответствии качества оказываемых услуг в Федеральные органы исполнительной власти (их территориальные органы) подается заявление (можно приложить документы, обосновывающие соответствие ОПУ) и документы, подтверждающие отсутствие задолженностей по налогам и сборам, иным обязательным платежам*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Департамент социальной защиты и труда населения своего субъекта подается информация, содержащаяся в 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Приказе Минтруда России от 25.07.2014 N 484н «Об утверждении рекомендаций по формированию и ведению реестра поставщиков социальных услуг»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но каким образом вы ее подаете индивидуально для каждого субъекта (справки, Устав, заявление и т.д.)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/>
                </a:tc>
                <a:extLst>
                  <a:ext uri="{0D108BD9-81ED-4DB2-BD59-A6C34878D82A}">
                    <a16:rowId xmlns:a16="http://schemas.microsoft.com/office/drawing/2014/main" val="53640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246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ru-RU" altLang="ru-RU" sz="1100" b="1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ru-RU" sz="1100" b="1">
                <a:solidFill>
                  <a:schemeClr val="bg1"/>
                </a:solidFill>
              </a:rPr>
              <a:t>www.lawcs.ru  |  e-mail: info@lawcs.ru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pic>
        <p:nvPicPr>
          <p:cNvPr id="2054" name="Изображение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40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2450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1284288"/>
            <a:ext cx="860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23528" y="1615411"/>
          <a:ext cx="8477795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9549">
                  <a:extLst>
                    <a:ext uri="{9D8B030D-6E8A-4147-A177-3AD203B41FA5}">
                      <a16:colId xmlns:a16="http://schemas.microsoft.com/office/drawing/2014/main" val="1272223725"/>
                    </a:ext>
                  </a:extLst>
                </a:gridCol>
                <a:gridCol w="3193690">
                  <a:extLst>
                    <a:ext uri="{9D8B030D-6E8A-4147-A177-3AD203B41FA5}">
                      <a16:colId xmlns:a16="http://schemas.microsoft.com/office/drawing/2014/main" val="2921144584"/>
                    </a:ext>
                  </a:extLst>
                </a:gridCol>
                <a:gridCol w="3194556">
                  <a:extLst>
                    <a:ext uri="{9D8B030D-6E8A-4147-A177-3AD203B41FA5}">
                      <a16:colId xmlns:a16="http://schemas.microsoft.com/office/drawing/2014/main" val="1900681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4837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 образом получить помощь от государства?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конкурсной основе 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средств, затраченных на оказанные услуги по установленным тарифам, участие в конкурсах на получение субсидий или на выполнение государственного заказа.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73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7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pPr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Изменения законодательства в сфере гражданского общества 2017 года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dirty="0">
                <a:solidFill>
                  <a:srgbClr val="8A1A1C"/>
                </a:solidFill>
              </a:rPr>
              <a:t>	Федеральный закон № 27-ФЗ  от 07.03.2017 «О внесении 	изменений в ФЗ «О прокуратуре Российской Федерации»</a:t>
            </a:r>
          </a:p>
          <a:p>
            <a:pPr marL="0" lvl="0" indent="0">
              <a:buNone/>
            </a:pPr>
            <a:endParaRPr lang="ru-RU" sz="2000" dirty="0">
              <a:solidFill>
                <a:srgbClr val="8A1A1C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dirty="0"/>
              <a:t>Проверки исполнения законов </a:t>
            </a:r>
            <a:r>
              <a:rPr lang="ru-RU" sz="2000" u="sng" dirty="0"/>
              <a:t>проводятся только в случае, если</a:t>
            </a:r>
            <a:r>
              <a:rPr lang="ru-RU" sz="2000" dirty="0"/>
              <a:t> поступившую в органы прокуратуры </a:t>
            </a:r>
            <a:r>
              <a:rPr lang="ru-RU" sz="2000" u="sng" dirty="0"/>
              <a:t>информацию </a:t>
            </a:r>
            <a:r>
              <a:rPr lang="ru-RU" sz="2000" dirty="0"/>
              <a:t>о нарушении законов </a:t>
            </a:r>
            <a:r>
              <a:rPr lang="ru-RU" sz="2000" u="sng" dirty="0"/>
              <a:t>нельзя подтвердить или опровергнуть </a:t>
            </a:r>
            <a:r>
              <a:rPr lang="ru-RU" sz="2000" dirty="0"/>
              <a:t>без проведения таких проверок.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000" dirty="0"/>
              <a:t>При принятии решения о проведении проверки исполнения законов на прокурора возлагается обязанность у</a:t>
            </a:r>
            <a:r>
              <a:rPr lang="ru-RU" sz="2000" u="sng" dirty="0"/>
              <a:t>казывать в нем цели, основания и предмет проверки и доводить это решение до сведения руководителя</a:t>
            </a:r>
            <a:r>
              <a:rPr lang="ru-RU" sz="2000" dirty="0"/>
              <a:t> или иного уполномоченного представителя проверяемой организации </a:t>
            </a:r>
            <a:r>
              <a:rPr lang="ru-RU" sz="2000" u="sng" dirty="0"/>
              <a:t>не позднее дня начала проверки.</a:t>
            </a:r>
            <a:endParaRPr lang="ru-RU" sz="2000" dirty="0"/>
          </a:p>
          <a:p>
            <a:endParaRPr lang="ru-RU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66724" y="2033159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2000" dirty="0"/>
              <a:t> </a:t>
            </a:r>
            <a:endParaRPr kumimoji="0" lang="ru-RU" sz="2000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035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690" y="3140968"/>
            <a:ext cx="7921253" cy="2736306"/>
          </a:xfrm>
        </p:spPr>
        <p:txBody>
          <a:bodyPr/>
          <a:lstStyle/>
          <a:p>
            <a:pPr algn="l"/>
            <a:r>
              <a:rPr kumimoji="0" lang="ru-RU" sz="2000" kern="1200" dirty="0">
                <a:latin typeface="+mn-lt"/>
                <a:ea typeface="+mn-ea"/>
                <a:cs typeface="Arial" pitchFamily="34" charset="0"/>
              </a:rPr>
              <a:t>Право государственных и муниципальных служащих:</a:t>
            </a:r>
            <a:br>
              <a:rPr kumimoji="0" lang="ru-RU" sz="2000" kern="1200" dirty="0">
                <a:latin typeface="+mn-lt"/>
                <a:ea typeface="+mn-ea"/>
                <a:cs typeface="Arial" pitchFamily="34" charset="0"/>
              </a:rPr>
            </a:br>
            <a:br>
              <a:rPr kumimoji="0" lang="ru-RU" sz="2000" kern="1200" dirty="0">
                <a:latin typeface="+mn-lt"/>
                <a:ea typeface="+mn-ea"/>
                <a:cs typeface="Arial" pitchFamily="34" charset="0"/>
              </a:rPr>
            </a:br>
            <a:r>
              <a:rPr kumimoji="0" lang="ru-RU" sz="2000" kern="1200" dirty="0">
                <a:latin typeface="+mn-lt"/>
                <a:ea typeface="+mn-ea"/>
                <a:cs typeface="Arial" pitchFamily="34" charset="0"/>
              </a:rPr>
              <a:t>- управлять </a:t>
            </a:r>
            <a:r>
              <a:rPr lang="ru-RU" sz="2000" dirty="0"/>
              <a:t>ТСН, дачными, гаражными и иными подобными кооперативами, политическими партиями и различными объединениями, связанными с работой (такими как совет муниципальных образований);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- </a:t>
            </a:r>
            <a:r>
              <a:rPr kumimoji="0" lang="ru-RU" sz="2000" kern="1200" dirty="0">
                <a:latin typeface="+mn-lt"/>
                <a:ea typeface="+mn-ea"/>
                <a:cs typeface="Arial" pitchFamily="34" charset="0"/>
              </a:rPr>
              <a:t>участвовать в съездах и общих собраниях общественных организаций.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2" y="5100640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A57FEBD-1C57-4BFF-A5F3-391A28D7A44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55681" y="1729260"/>
            <a:ext cx="7921253" cy="8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0" indent="0">
              <a:buNone/>
            </a:pPr>
            <a:r>
              <a:rPr lang="ru-RU" sz="2400" dirty="0">
                <a:solidFill>
                  <a:srgbClr val="8A1A1C"/>
                </a:solidFill>
              </a:rPr>
              <a:t>Федеральный закон № 64-ФЗ  от 03.04.2017 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8A1A1C"/>
                </a:solidFill>
              </a:rPr>
              <a:t>совершенствование государственной политики в области противодействия коррупции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EFD3A3E-3605-4ABD-A74B-8F4DBBA36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74638"/>
            <a:ext cx="52669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ru-RU" sz="2400" b="1" kern="0">
                <a:solidFill>
                  <a:srgbClr val="8A1A1C"/>
                </a:solidFill>
                <a:cs typeface="Arial" pitchFamily="34" charset="0"/>
              </a:rPr>
              <a:t> Изменения законодательства в сфере гражданского общества 2017 года </a:t>
            </a:r>
            <a:endParaRPr kumimoji="0" lang="ru-RU" sz="2400" b="1" kern="0" dirty="0">
              <a:solidFill>
                <a:srgbClr val="8A1A1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55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690" y="3140968"/>
            <a:ext cx="7921253" cy="2736306"/>
          </a:xfrm>
        </p:spPr>
        <p:txBody>
          <a:bodyPr/>
          <a:lstStyle/>
          <a:p>
            <a:pPr algn="l"/>
            <a:r>
              <a:rPr kumimoji="0" lang="ru-RU" sz="2400" kern="1200" dirty="0">
                <a:latin typeface="+mn-lt"/>
                <a:ea typeface="+mn-ea"/>
                <a:cs typeface="Arial" pitchFamily="34" charset="0"/>
              </a:rPr>
              <a:t>ГОСТ Р 7.0.97-2016:</a:t>
            </a:r>
            <a:br>
              <a:rPr kumimoji="0" lang="ru-RU" sz="2400" kern="1200" dirty="0">
                <a:latin typeface="+mn-lt"/>
                <a:ea typeface="+mn-ea"/>
                <a:cs typeface="Arial" pitchFamily="34" charset="0"/>
              </a:rPr>
            </a:br>
            <a:br>
              <a:rPr kumimoji="0" lang="ru-RU" sz="2400" kern="1200" dirty="0">
                <a:latin typeface="+mn-lt"/>
                <a:ea typeface="+mn-ea"/>
                <a:cs typeface="Arial" pitchFamily="34" charset="0"/>
              </a:rPr>
            </a:br>
            <a:r>
              <a:rPr kumimoji="0" lang="ru-RU" sz="2400" kern="1200" dirty="0">
                <a:latin typeface="+mn-lt"/>
                <a:ea typeface="+mn-ea"/>
                <a:cs typeface="Arial" pitchFamily="34" charset="0"/>
              </a:rPr>
              <a:t>- с</a:t>
            </a:r>
            <a:r>
              <a:rPr lang="ru-RU" sz="2400" dirty="0">
                <a:latin typeface="+mn-lt"/>
              </a:rPr>
              <a:t>остав реквизитов документов;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правила их оформления;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виды бланков, состав реквизитов бланков,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схемы расположения реквизитов на документе;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образцы бланков;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- правила создания документов.</a:t>
            </a:r>
            <a:br>
              <a:rPr lang="ru-RU" sz="2400" dirty="0">
                <a:latin typeface="+mn-lt"/>
              </a:rPr>
            </a:br>
            <a:endParaRPr kumimoji="0" lang="ru-RU" sz="2400" kern="1200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2" y="5100640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A57FEBD-1C57-4BFF-A5F3-391A28D7A44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55681" y="1729260"/>
            <a:ext cx="7921253" cy="8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ru-RU" sz="2800" b="1" kern="0" dirty="0">
                <a:solidFill>
                  <a:srgbClr val="8A1A1C"/>
                </a:solidFill>
                <a:cs typeface="Arial" pitchFamily="34" charset="0"/>
              </a:rPr>
              <a:t>Новые требования к оформлению документов с 01 июля 2017 года</a:t>
            </a:r>
            <a:endParaRPr kumimoji="0" lang="ru-RU" sz="2800" kern="0" dirty="0">
              <a:solidFill>
                <a:schemeClr val="tx2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EFD3A3E-3605-4ABD-A74B-8F4DBBA36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74638"/>
            <a:ext cx="52669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ru-RU" sz="2400" b="1" kern="0">
                <a:solidFill>
                  <a:srgbClr val="8A1A1C"/>
                </a:solidFill>
                <a:cs typeface="Arial" pitchFamily="34" charset="0"/>
              </a:rPr>
              <a:t> Изменения законодательства в сфере гражданского общества 2017 года </a:t>
            </a:r>
            <a:endParaRPr kumimoji="0" lang="ru-RU" sz="2400" b="1" kern="0" dirty="0">
              <a:solidFill>
                <a:srgbClr val="8A1A1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93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690" y="2580794"/>
            <a:ext cx="7921253" cy="2403958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с 01 сентября 2017 года по решению налоговой при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невозможности ликвидации юридического лица ввиду отсутствия средств на расходы, необходимые для его ликвидации, и невозможности возложить эти расходы на его учредителей (участников)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2" y="5100640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A57FEBD-1C57-4BFF-A5F3-391A28D7A44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7562" y="1484785"/>
            <a:ext cx="7921253" cy="8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ru-RU" sz="2800" b="1" kern="0" dirty="0">
                <a:solidFill>
                  <a:srgbClr val="8A1A1C"/>
                </a:solidFill>
                <a:cs typeface="Arial" pitchFamily="34" charset="0"/>
              </a:rPr>
              <a:t>Исключение из ЕГРЮЛ</a:t>
            </a:r>
            <a:endParaRPr kumimoji="0" lang="ru-RU" sz="2800" kern="0" dirty="0">
              <a:solidFill>
                <a:schemeClr val="tx2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19EA29B-16CE-452B-9B63-EE67E688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74638"/>
            <a:ext cx="52669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ru-RU" sz="2400" b="1" kern="0">
                <a:solidFill>
                  <a:srgbClr val="8A1A1C"/>
                </a:solidFill>
                <a:cs typeface="Arial" pitchFamily="34" charset="0"/>
              </a:rPr>
              <a:t> Изменения законодательства в сфере гражданского общества 2017 года </a:t>
            </a:r>
            <a:endParaRPr kumimoji="0" lang="ru-RU" sz="2400" b="1" kern="0" dirty="0">
              <a:solidFill>
                <a:srgbClr val="8A1A1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77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690" y="2580794"/>
            <a:ext cx="7921253" cy="2000334"/>
          </a:xfrm>
        </p:spPr>
        <p:txBody>
          <a:bodyPr/>
          <a:lstStyle/>
          <a:p>
            <a:r>
              <a:rPr lang="ru-RU" sz="2400" dirty="0"/>
              <a:t>общественно полезных услуг, </a:t>
            </a:r>
            <a:r>
              <a:rPr lang="ru-RU" sz="2400" dirty="0">
                <a:latin typeface="+mn-lt"/>
              </a:rPr>
              <a:t>оказываемых СОНКО, смогут выдавать не только </a:t>
            </a:r>
            <a:r>
              <a:rPr lang="ru-RU" sz="2400" dirty="0" err="1">
                <a:latin typeface="+mn-lt"/>
              </a:rPr>
              <a:t>ФОИВы</a:t>
            </a:r>
            <a:r>
              <a:rPr lang="ru-RU" sz="2400" dirty="0">
                <a:latin typeface="+mn-lt"/>
              </a:rPr>
              <a:t>, но и органы исполнительной власти субъектов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2" y="5100640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A57FEBD-1C57-4BFF-A5F3-391A28D7A44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7562" y="1484785"/>
            <a:ext cx="7921253" cy="8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kumimoji="0" lang="ru-RU" sz="2800" b="1" kern="0" dirty="0">
                <a:solidFill>
                  <a:srgbClr val="8A1A1C"/>
                </a:solidFill>
                <a:cs typeface="Arial" pitchFamily="34" charset="0"/>
              </a:rPr>
              <a:t>Заключение о качестве </a:t>
            </a:r>
            <a:endParaRPr kumimoji="0" lang="ru-RU" sz="2800" kern="0" dirty="0">
              <a:solidFill>
                <a:schemeClr val="tx2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58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2" y="1288472"/>
            <a:ext cx="7345363" cy="4588452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</a:t>
            </a:r>
            <a:r>
              <a:rPr kumimoji="0" lang="en-US" sz="2400" b="1" dirty="0">
                <a:solidFill>
                  <a:srgbClr val="8A1A1C"/>
                </a:solidFill>
                <a:cs typeface="Arial" pitchFamily="34" charset="0"/>
              </a:rPr>
              <a:t>7 -???</a:t>
            </a: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dirty="0">
                <a:solidFill>
                  <a:schemeClr val="tx1"/>
                </a:solidFill>
                <a:cs typeface="Arial" pitchFamily="34" charset="0"/>
              </a:rPr>
              <a:t>Внесение изменений в закон об НКО для соответствия  ГК РФ (Правительство РФ внесло в Государственную Думу 23 июня 2017)</a:t>
            </a:r>
            <a:br>
              <a:rPr kumimoji="0" lang="ru-RU" sz="2400" dirty="0">
                <a:solidFill>
                  <a:schemeClr val="tx1"/>
                </a:solidFill>
                <a:cs typeface="Arial" pitchFamily="34" charset="0"/>
              </a:rPr>
            </a:br>
            <a:br>
              <a:rPr kumimoji="0" lang="ru-RU" sz="2400" dirty="0">
                <a:solidFill>
                  <a:schemeClr val="tx1"/>
                </a:solidFill>
                <a:cs typeface="Arial" pitchFamily="34" charset="0"/>
              </a:rPr>
            </a:br>
            <a:r>
              <a:rPr kumimoji="0" lang="ru-RU" sz="2400" dirty="0">
                <a:solidFill>
                  <a:schemeClr val="tx1"/>
                </a:solidFill>
                <a:cs typeface="Arial" pitchFamily="34" charset="0"/>
              </a:rPr>
              <a:t>Внесение изменений в закон об ОО для соответствия ГК РФ (план – декабрь 2017)</a:t>
            </a:r>
            <a:br>
              <a:rPr kumimoji="0" lang="ru-RU" sz="2400" dirty="0">
                <a:solidFill>
                  <a:schemeClr val="tx1"/>
                </a:solidFill>
                <a:cs typeface="Arial" pitchFamily="34" charset="0"/>
              </a:rPr>
            </a:br>
            <a:br>
              <a:rPr kumimoji="0" lang="ru-RU" sz="2400" dirty="0">
                <a:solidFill>
                  <a:schemeClr val="tx1"/>
                </a:solidFill>
                <a:cs typeface="Arial" pitchFamily="34" charset="0"/>
              </a:rPr>
            </a:br>
            <a:r>
              <a:rPr kumimoji="0" lang="ru-RU" sz="2400" dirty="0">
                <a:solidFill>
                  <a:schemeClr val="tx1"/>
                </a:solidFill>
                <a:cs typeface="Arial" pitchFamily="34" charset="0"/>
              </a:rPr>
              <a:t>Внесение изменений в закон об НКО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6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52120" y="404664"/>
            <a:ext cx="2880693" cy="1080120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ТЕНДЕНЦИИ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9552" y="1607022"/>
            <a:ext cx="7993261" cy="44429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endParaRPr kumimoji="0" lang="ru-RU" sz="1800" dirty="0"/>
          </a:p>
          <a:p>
            <a:pPr>
              <a:buFont typeface="Wingdings" pitchFamily="2" charset="2"/>
              <a:buChar char="Ø"/>
            </a:pPr>
            <a:r>
              <a:rPr kumimoji="0" lang="ru-RU" dirty="0"/>
              <a:t>2010 – добровольчество/</a:t>
            </a:r>
            <a:r>
              <a:rPr kumimoji="0" lang="ru-RU" dirty="0" err="1"/>
              <a:t>волонтерство</a:t>
            </a:r>
            <a:r>
              <a:rPr kumimoji="0" lang="ru-RU" dirty="0"/>
              <a:t>, налоговые вычеты на благотворительность</a:t>
            </a:r>
          </a:p>
          <a:p>
            <a:pPr>
              <a:buFont typeface="Wingdings" pitchFamily="2" charset="2"/>
              <a:buChar char="Ø"/>
            </a:pPr>
            <a:r>
              <a:rPr kumimoji="0" lang="ru-RU" dirty="0"/>
              <a:t>2011 – внеплановые  проверки НКО</a:t>
            </a:r>
          </a:p>
          <a:p>
            <a:pPr>
              <a:buFont typeface="Wingdings" pitchFamily="2" charset="2"/>
              <a:buChar char="Ø"/>
            </a:pPr>
            <a:r>
              <a:rPr kumimoji="0" lang="ru-RU" dirty="0"/>
              <a:t>2012 -  НКО, выполняющие функции ИА, аудит структурных подразделений ИНКО, понятие политической деятельности и иностранного источника, реестр ИА, добровольность (!)</a:t>
            </a:r>
          </a:p>
          <a:p>
            <a:pPr>
              <a:buFont typeface="Wingdings" pitchFamily="2" charset="2"/>
              <a:buChar char="Ø"/>
            </a:pPr>
            <a:r>
              <a:rPr kumimoji="0" lang="ru-RU" dirty="0"/>
              <a:t>2014 – полномочия Минюста  включать в реестр ИА</a:t>
            </a:r>
          </a:p>
          <a:p>
            <a:pPr>
              <a:buFont typeface="Wingdings" pitchFamily="2" charset="2"/>
              <a:buChar char="Ø"/>
            </a:pPr>
            <a:r>
              <a:rPr kumimoji="0" lang="ru-RU" dirty="0"/>
              <a:t>2015 – исключение из реестра ИА</a:t>
            </a:r>
          </a:p>
          <a:p>
            <a:pPr>
              <a:buFont typeface="Wingdings" pitchFamily="2" charset="2"/>
              <a:buChar char="Ø"/>
            </a:pPr>
            <a:r>
              <a:rPr kumimoji="0" lang="ru-RU" dirty="0"/>
              <a:t>2016 – исполнители общественно-полезных услуг</a:t>
            </a:r>
          </a:p>
          <a:p>
            <a:pPr>
              <a:buFont typeface="Wingdings" pitchFamily="2" charset="2"/>
              <a:buChar char="Ø"/>
            </a:pPr>
            <a:r>
              <a:rPr kumimoji="0" lang="ru-RU" dirty="0"/>
              <a:t>2017 – ?? +</a:t>
            </a:r>
          </a:p>
        </p:txBody>
      </p:sp>
    </p:spTree>
    <p:extLst>
      <p:ext uri="{BB962C8B-B14F-4D97-AF65-F5344CB8AC3E}">
        <p14:creationId xmlns:p14="http://schemas.microsoft.com/office/powerpoint/2010/main" val="1820652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2" y="1288472"/>
            <a:ext cx="7345363" cy="4588452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</a:t>
            </a:r>
            <a:r>
              <a:rPr kumimoji="0" lang="en-US" sz="2400" b="1" dirty="0">
                <a:solidFill>
                  <a:srgbClr val="8A1A1C"/>
                </a:solidFill>
                <a:cs typeface="Arial" pitchFamily="34" charset="0"/>
              </a:rPr>
              <a:t>7 -???</a:t>
            </a: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br>
              <a:rPr kumimoji="0" lang="ru-RU" sz="18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1800" dirty="0"/>
              <a:t>Некоммерческие организации, выполняющие функции иностранного агента, представляют в уполномоченный орган отчет, указанный в абзаце первом настоящего пункта, ежеквартально, аудиторское заключение - </a:t>
            </a:r>
            <a:r>
              <a:rPr lang="ru-RU" sz="1800" i="1" dirty="0"/>
              <a:t>ежегодно</a:t>
            </a:r>
            <a:r>
              <a:rPr lang="ru-RU" sz="1800" dirty="0"/>
              <a:t>, программы и иные документы, являющиеся основанием для проведения мероприятий, финансируемых и (или) проводимых при участии иностранных источников, - </a:t>
            </a:r>
            <a:r>
              <a:rPr lang="ru-RU" sz="1800" b="1" i="1" dirty="0">
                <a:solidFill>
                  <a:srgbClr val="C00000"/>
                </a:solidFill>
              </a:rPr>
              <a:t>не позднее трех рабочих дней со дня, следующего за днем утверждения программы или подписания договора, иного документа, </a:t>
            </a:r>
            <a:r>
              <a:rPr lang="ru-RU" sz="1800" dirty="0"/>
              <a:t>являющихся основанием для проведения мероприятий, финансируемых и (или) проводимых при участии иностранных источников.</a:t>
            </a:r>
            <a:endParaRPr kumimoji="0" lang="ru-RU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949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2" y="1288472"/>
            <a:ext cx="7345363" cy="4588452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</a:t>
            </a:r>
            <a:r>
              <a:rPr kumimoji="0" lang="en-US" sz="2400" b="1" dirty="0">
                <a:solidFill>
                  <a:srgbClr val="8A1A1C"/>
                </a:solidFill>
                <a:cs typeface="Arial" pitchFamily="34" charset="0"/>
              </a:rPr>
              <a:t>7 -???</a:t>
            </a: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1800" dirty="0"/>
              <a:t>Некоммерческие организации обязаны представлять в уполномоченный орган или его территориальный орган отчет о своей деятельности по форме, утвержденной уполномоченным органом, содержащий информацию о персональном составе руководящих органов, объеме </a:t>
            </a:r>
            <a:r>
              <a:rPr lang="ru-RU" sz="1800" b="1" i="1" dirty="0">
                <a:solidFill>
                  <a:srgbClr val="C00000"/>
                </a:solidFill>
              </a:rPr>
              <a:t>и источниках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полученных денежных средств и иного имущества, целях их расходования или использования и фактическом расходовании или использовании, программах и мероприятиях, финансируемых и (или) проводимых при участии иностранных источников.</a:t>
            </a:r>
            <a:endParaRPr kumimoji="0" lang="ru-RU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461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2250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052738"/>
            <a:ext cx="8712968" cy="4997227"/>
          </a:xfrm>
        </p:spPr>
        <p:txBody>
          <a:bodyPr/>
          <a:lstStyle/>
          <a:p>
            <a:pPr algn="l"/>
            <a:br>
              <a:rPr kumimoji="0" lang="ru-RU" sz="1800" dirty="0">
                <a:solidFill>
                  <a:schemeClr val="tx1"/>
                </a:solidFill>
                <a:cs typeface="Arial" pitchFamily="34" charset="0"/>
              </a:rPr>
            </a:br>
            <a:br>
              <a:rPr kumimoji="0" lang="ru-RU" sz="1800" dirty="0">
                <a:solidFill>
                  <a:schemeClr val="tx1"/>
                </a:solidFill>
                <a:cs typeface="Arial" pitchFamily="34" charset="0"/>
              </a:rPr>
            </a:br>
            <a:br>
              <a:rPr kumimoji="0" lang="ru-RU" sz="1800" dirty="0">
                <a:solidFill>
                  <a:schemeClr val="tx1"/>
                </a:solidFill>
                <a:cs typeface="Arial" pitchFamily="34" charset="0"/>
              </a:rPr>
            </a:br>
            <a:r>
              <a:rPr kumimoji="0" lang="ru-RU" sz="1800" b="1" dirty="0">
                <a:solidFill>
                  <a:srgbClr val="8A1A1C"/>
                </a:solidFill>
                <a:cs typeface="Arial" pitchFamily="34" charset="0"/>
              </a:rPr>
              <a:t>Изменения законодательства в сфере гражданского общества 201</a:t>
            </a:r>
            <a:r>
              <a:rPr kumimoji="0" lang="en-US" sz="1800" b="1" dirty="0">
                <a:solidFill>
                  <a:srgbClr val="8A1A1C"/>
                </a:solidFill>
                <a:cs typeface="Arial" pitchFamily="34" charset="0"/>
              </a:rPr>
              <a:t>7 -???</a:t>
            </a:r>
            <a:br>
              <a:rPr kumimoji="0" lang="ru-RU" sz="1800" dirty="0">
                <a:solidFill>
                  <a:schemeClr val="tx1"/>
                </a:solidFill>
                <a:cs typeface="Arial" pitchFamily="34" charset="0"/>
              </a:rPr>
            </a:br>
            <a:br>
              <a:rPr kumimoji="0" lang="ru-RU" sz="1800" dirty="0">
                <a:solidFill>
                  <a:schemeClr val="tx1"/>
                </a:solidFill>
                <a:cs typeface="Arial" pitchFamily="34" charset="0"/>
              </a:rPr>
            </a:br>
            <a:r>
              <a:rPr kumimoji="0" lang="ru-RU" sz="1800" dirty="0">
                <a:solidFill>
                  <a:schemeClr val="tx1"/>
                </a:solidFill>
                <a:cs typeface="Arial" pitchFamily="34" charset="0"/>
              </a:rPr>
              <a:t>И</a:t>
            </a:r>
            <a:r>
              <a:rPr lang="ru-RU" sz="1800" dirty="0"/>
              <a:t>ностранными источниками признаются: </a:t>
            </a:r>
            <a:br>
              <a:rPr lang="ru-RU" sz="1800" dirty="0"/>
            </a:br>
            <a:r>
              <a:rPr lang="ru-RU" sz="1800" dirty="0"/>
              <a:t>иностранные государства, их государственные органы,</a:t>
            </a:r>
            <a:br>
              <a:rPr lang="ru-RU" sz="1800" dirty="0"/>
            </a:br>
            <a:r>
              <a:rPr lang="ru-RU" sz="1800" dirty="0"/>
              <a:t>международные и иностранные организации,</a:t>
            </a:r>
            <a:br>
              <a:rPr lang="ru-RU" sz="1800" dirty="0"/>
            </a:br>
            <a:r>
              <a:rPr lang="ru-RU" sz="1800" dirty="0"/>
              <a:t>иностранные граждане, лица без гражданства либо уполномоченные ими лица,</a:t>
            </a:r>
            <a:br>
              <a:rPr lang="ru-RU" sz="1800" dirty="0"/>
            </a:br>
            <a:r>
              <a:rPr lang="ru-RU" sz="1800" dirty="0"/>
              <a:t>а также российские юридические лица, получающие денежные средства и иное имущество от указанных источников (за исключением ОАО с государственным участием и их дочерних обществ).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i="1" dirty="0">
                <a:solidFill>
                  <a:srgbClr val="C00000"/>
                </a:solidFill>
              </a:rPr>
              <a:t>В случае перечисления (передачи) денежных средств (иного имущества) некоммерческим организациям, российское юридическое лицо, получившее в течение года, предшествовавшего такому перечислению (передаче), денежные средства и иное имущество от иностранных источников, </a:t>
            </a:r>
            <a:r>
              <a:rPr lang="ru-RU" sz="1800" b="1" i="1" u="sng" dirty="0">
                <a:solidFill>
                  <a:srgbClr val="C00000"/>
                </a:solidFill>
              </a:rPr>
              <a:t>информирует указанные организации о получении им денежных средств и иного имущества от иностранных источников.</a:t>
            </a:r>
            <a:br>
              <a:rPr lang="ru-RU" sz="1800" b="1" dirty="0">
                <a:solidFill>
                  <a:srgbClr val="C00000"/>
                </a:solidFill>
              </a:rPr>
            </a:br>
            <a:br>
              <a:rPr lang="ru-RU" sz="1800" dirty="0"/>
            </a:br>
            <a:endParaRPr kumimoji="0" lang="ru-RU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90" y="1989140"/>
            <a:ext cx="79216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0258"/>
            <a:ext cx="303364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400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2" y="1428752"/>
            <a:ext cx="7561263" cy="3800475"/>
          </a:xfrm>
        </p:spPr>
        <p:txBody>
          <a:bodyPr/>
          <a:lstStyle/>
          <a:p>
            <a:pPr algn="l" eaLnBrk="1" hangingPunct="1"/>
            <a:r>
              <a:rPr kumimoji="0" lang="ru-RU" sz="2000" dirty="0">
                <a:solidFill>
                  <a:schemeClr val="tx1"/>
                </a:solidFill>
                <a:cs typeface="Arial" pitchFamily="34" charset="0"/>
              </a:rPr>
              <a:t>Проект изменений в  формы отчетности представлен Минюстом </a:t>
            </a:r>
            <a:r>
              <a:rPr lang="ru-RU" sz="2000" dirty="0"/>
              <a:t>(4 ноября 2016 доработан)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«Отчет о расходовании некоммерческой организацией денежных средств и об использовании иного имущества, в том числе полученных от международных и иностранных организаций, иностранных граждан и лиц без гражданства и </a:t>
            </a:r>
            <a:r>
              <a:rPr lang="ru-RU" sz="2000" u="sng" dirty="0"/>
              <a:t>(или) российских юридических лиц, получивших денежные средства и иное имущество от иностранных источников за _____ г.»</a:t>
            </a:r>
            <a:r>
              <a:rPr lang="ru-RU" sz="2000" dirty="0"/>
              <a:t> (аналогичные изменения вносятся и в графы 1 и 3 данной формы); </a:t>
            </a:r>
            <a:endParaRPr kumimoji="0" lang="ru-RU" sz="20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2" y="6288090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2" y="5100640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161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412776"/>
            <a:ext cx="8501063" cy="3712468"/>
          </a:xfrm>
        </p:spPr>
        <p:txBody>
          <a:bodyPr/>
          <a:lstStyle/>
          <a:p>
            <a:pPr algn="r"/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Правовой минимум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некоммерческой организации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4000" dirty="0">
                <a:solidFill>
                  <a:srgbClr val="8A1A1C"/>
                </a:solidFill>
                <a:cs typeface="Arial" pitchFamily="34" charset="0"/>
              </a:rPr>
              <a:t>	</a:t>
            </a:r>
            <a:br>
              <a:rPr lang="ru-RU" sz="4000" dirty="0">
                <a:solidFill>
                  <a:srgbClr val="8A1A1C"/>
                </a:solidFill>
                <a:cs typeface="Arial" pitchFamily="34" charset="0"/>
              </a:rPr>
            </a:br>
            <a:endParaRPr lang="ru-RU" sz="4000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</a:t>
            </a:r>
            <a:r>
              <a:rPr kumimoji="0" lang="en-US" sz="1100" b="1" i="1" dirty="0">
                <a:solidFill>
                  <a:schemeClr val="bg1"/>
                </a:solidFill>
              </a:rPr>
              <a:t>info@lawcs.ru</a:t>
            </a:r>
            <a:endParaRPr kumimoji="0" lang="ru-RU" sz="1100" b="1" i="1" dirty="0">
              <a:solidFill>
                <a:schemeClr val="bg1"/>
              </a:solidFill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285750" y="5241131"/>
            <a:ext cx="457428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0" lang="ru-RU" sz="2000" b="1" dirty="0">
              <a:solidFill>
                <a:srgbClr val="8A1A1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443"/>
            <a:ext cx="3672408" cy="10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98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dirty="0"/>
              <a:t>                           </a:t>
            </a:r>
            <a:r>
              <a:rPr kumimoji="0" lang="ru-RU" sz="2800" b="1" dirty="0">
                <a:solidFill>
                  <a:srgbClr val="8A1A1C"/>
                </a:solidFill>
              </a:rPr>
              <a:t>Протокол общего собрания</a:t>
            </a:r>
            <a:br>
              <a:rPr kumimoji="0" lang="ru-RU" sz="2800" b="1" dirty="0">
                <a:solidFill>
                  <a:srgbClr val="8A1A1C"/>
                </a:solidFill>
              </a:rPr>
            </a:br>
            <a:r>
              <a:rPr kumimoji="0" lang="ru-RU" sz="2800" b="1" dirty="0">
                <a:solidFill>
                  <a:srgbClr val="8A1A1C"/>
                </a:solidFill>
              </a:rPr>
              <a:t>                    (гл. 9.1 ГК РФ)</a:t>
            </a:r>
            <a:br>
              <a:rPr kumimoji="0" lang="ru-RU" sz="3200" b="1" dirty="0">
                <a:solidFill>
                  <a:srgbClr val="8A1A1C"/>
                </a:solidFill>
              </a:rPr>
            </a:br>
            <a:endParaRPr lang="ru-RU" sz="3200" b="1" dirty="0">
              <a:solidFill>
                <a:srgbClr val="8A1A1C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09600" y="143692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Дата, время и место</a:t>
            </a:r>
          </a:p>
          <a:p>
            <a:pPr marL="0" indent="0">
              <a:buNone/>
            </a:pPr>
            <a:r>
              <a:rPr kumimoji="0" lang="ru-RU" sz="2000" dirty="0"/>
              <a:t>Сведения о лицах, принявших участие в собрании</a:t>
            </a:r>
          </a:p>
          <a:p>
            <a:pPr marL="0" indent="0">
              <a:buNone/>
            </a:pPr>
            <a:r>
              <a:rPr kumimoji="0" lang="ru-RU" sz="2000" dirty="0"/>
              <a:t>Результаты голосования по каждому вопросу повестки</a:t>
            </a:r>
          </a:p>
          <a:p>
            <a:pPr marL="0" indent="0">
              <a:buNone/>
            </a:pPr>
            <a:r>
              <a:rPr kumimoji="0" lang="ru-RU" sz="2000" dirty="0"/>
              <a:t>Сведения о лицах, проводивших подсчет голосов</a:t>
            </a:r>
          </a:p>
          <a:p>
            <a:pPr marL="0" indent="0">
              <a:buNone/>
            </a:pPr>
            <a:r>
              <a:rPr kumimoji="0" lang="ru-RU" sz="2000" dirty="0"/>
              <a:t>Сведения о лицах, голосовавших против и потребовавших внести об этом запись</a:t>
            </a:r>
          </a:p>
          <a:p>
            <a:pPr marL="0" indent="0">
              <a:buNone/>
            </a:pPr>
            <a:r>
              <a:rPr kumimoji="0" lang="ru-RU" sz="2000" dirty="0"/>
              <a:t>Подписи председателя и секретаря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Недействительность (</a:t>
            </a:r>
            <a:r>
              <a:rPr lang="ru-RU" sz="2000" dirty="0" err="1"/>
              <a:t>оспоримость</a:t>
            </a:r>
            <a:r>
              <a:rPr lang="ru-RU" sz="2000" dirty="0"/>
              <a:t> или ничтожность решения собрания) – </a:t>
            </a:r>
          </a:p>
          <a:p>
            <a:pPr marL="0" indent="0">
              <a:buNone/>
            </a:pPr>
            <a:r>
              <a:rPr lang="ru-RU" sz="2000" dirty="0"/>
              <a:t>полномочия под вопросом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679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2434"/>
            <a:ext cx="8229600" cy="1143000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ЕГРЮЛ –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лицо, действующее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без доверенности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ru-RU" sz="2000" i="1" dirty="0">
                <a:solidFill>
                  <a:srgbClr val="8A1A1C"/>
                </a:solidFill>
              </a:rPr>
              <a:t>Момент истины…</a:t>
            </a:r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1963"/>
            <a:ext cx="6768033" cy="333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359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Трудовой договор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 руководителем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dirty="0"/>
              <a:t>Руководитель организации - физическое лицо, которое в соответствии с  Трудовым Кодексом, другими федеральными законами и иными нормативными правовыми актами Российской Федерации, законами и иными нормативными правовыми актами субъектов Российской Федерации, нормативными правовыми актами органов местного самоуправления, учредительными документами юридического лица (организации) и локальными нормативными актами осуществляет руководство этой организацией, </a:t>
            </a:r>
            <a:r>
              <a:rPr lang="ru-RU" sz="2000" u="sng" dirty="0"/>
              <a:t>в том числе выполняет функции ее единоличного исполнительного органа</a:t>
            </a:r>
            <a:r>
              <a:rPr lang="ru-RU" sz="2000" dirty="0"/>
              <a:t>. ( ст. 273 ТК РФ)</a:t>
            </a:r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420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Трудовой договор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 руководителем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39876"/>
            <a:ext cx="8229600" cy="4586287"/>
          </a:xfrm>
        </p:spPr>
        <p:txBody>
          <a:bodyPr/>
          <a:lstStyle/>
          <a:p>
            <a:endParaRPr kumimoji="0" lang="ru-RU" sz="2000" dirty="0"/>
          </a:p>
          <a:p>
            <a:r>
              <a:rPr kumimoji="0" lang="ru-RU" sz="2000" dirty="0"/>
              <a:t>с даты назначения (принятия решения, избрания) – ст.16 ТК РФ</a:t>
            </a:r>
          </a:p>
          <a:p>
            <a:r>
              <a:rPr kumimoji="0" lang="ru-RU" sz="2000" dirty="0"/>
              <a:t>с даты  внесения сведений в ЕГРЮЛ</a:t>
            </a:r>
          </a:p>
          <a:p>
            <a:r>
              <a:rPr kumimoji="0" lang="ru-RU" sz="2000" dirty="0"/>
              <a:t>с дня получения ответа о дисквалификации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b="1" dirty="0"/>
              <a:t>Добросовестность и разумность</a:t>
            </a:r>
            <a:r>
              <a:rPr lang="ru-RU" sz="2000" dirty="0"/>
              <a:t> при исполнении возложенных на директора обязанностей заключаются в принятии им необходимых и достаточных мер для достижения целей деятельности, ради которых создано юридическое лицо.</a:t>
            </a: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dirty="0"/>
              <a:t>Материальная ответственность за прямой действительный ущерб</a:t>
            </a:r>
          </a:p>
          <a:p>
            <a:pPr marL="0" indent="0" algn="r">
              <a:buNone/>
            </a:pPr>
            <a:r>
              <a:rPr kumimoji="0" lang="ru-RU" sz="2000" dirty="0"/>
              <a:t> </a:t>
            </a:r>
            <a:endParaRPr lang="ru-RU" sz="2000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7946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Трудовой договор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 руководителем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ru-RU" sz="2000" dirty="0"/>
              <a:t>В дополнение  к </a:t>
            </a:r>
            <a:r>
              <a:rPr kumimoji="0" lang="ru-RU" sz="2000" b="1" u="sng" dirty="0"/>
              <a:t>основным</a:t>
            </a:r>
            <a:r>
              <a:rPr kumimoji="0" lang="ru-RU" sz="2000" dirty="0"/>
              <a:t>  (ст.57 ТК РФ) условиям 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kumimoji="0" lang="ru-RU" sz="2000" dirty="0"/>
              <a:t>Стороны – см. протокол / решение</a:t>
            </a:r>
          </a:p>
          <a:p>
            <a:pPr marL="0" indent="0">
              <a:buNone/>
            </a:pPr>
            <a:r>
              <a:rPr kumimoji="0" lang="ru-RU" sz="2000" dirty="0"/>
              <a:t>Срок – см. учредительные документы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r>
              <a:rPr lang="ru-RU" sz="2000" dirty="0"/>
              <a:t>Должностные обязанности</a:t>
            </a:r>
          </a:p>
          <a:p>
            <a:pPr marL="0" indent="0">
              <a:buNone/>
            </a:pPr>
            <a:r>
              <a:rPr lang="ru-RU" sz="2000" dirty="0"/>
              <a:t>Дополнительные основания для расторжения </a:t>
            </a:r>
          </a:p>
          <a:p>
            <a:pPr marL="0" indent="0">
              <a:buNone/>
            </a:pPr>
            <a:r>
              <a:rPr lang="ru-RU" sz="2000" dirty="0"/>
              <a:t>(глава 43 ТК РФ)</a:t>
            </a:r>
            <a:endParaRPr kumimoji="0" lang="ru-RU" sz="20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Уклонение от оформления или ненадлежащее оформление трудового договора </a:t>
            </a:r>
            <a:r>
              <a:rPr lang="en-US" sz="2000" dirty="0"/>
              <a:t>&lt;…&gt;</a:t>
            </a:r>
            <a:r>
              <a:rPr lang="ru-RU" sz="2000" dirty="0"/>
              <a:t>влечет наложение административного штрафа на должностных лиц в размере от десяти тысяч до двадцати тысяч рублей; на юридических лиц - от пятидесяти тысяч до ста тысяч рублей. (Ст. 5.27  КоАП)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69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История развития  российского </a:t>
            </a:r>
            <a:br>
              <a:rPr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законодательства   об НКО</a:t>
            </a: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49620"/>
            <a:ext cx="8075240" cy="467654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Гражданский кодекс:</a:t>
            </a:r>
          </a:p>
          <a:p>
            <a:pPr>
              <a:buFontTx/>
              <a:buChar char="-"/>
            </a:pPr>
            <a:r>
              <a:rPr kumimoji="0" lang="ru-RU" sz="2000" dirty="0"/>
              <a:t>организационно-правовые формы, их особенности;</a:t>
            </a:r>
          </a:p>
          <a:p>
            <a:pPr>
              <a:buFontTx/>
              <a:buChar char="-"/>
            </a:pPr>
            <a:r>
              <a:rPr kumimoji="0" lang="ru-RU" sz="2000" dirty="0"/>
              <a:t>реорганизация, ликвидация юридических лиц;</a:t>
            </a:r>
          </a:p>
          <a:p>
            <a:pPr>
              <a:buFontTx/>
              <a:buChar char="-"/>
            </a:pPr>
            <a:r>
              <a:rPr kumimoji="0" lang="ru-RU" sz="2000" dirty="0"/>
              <a:t>виды договоров;</a:t>
            </a:r>
          </a:p>
          <a:p>
            <a:pPr>
              <a:buFontTx/>
              <a:buChar char="-"/>
            </a:pPr>
            <a:r>
              <a:rPr kumimoji="0" lang="ru-RU" sz="2000" dirty="0"/>
              <a:t>авторское право;</a:t>
            </a:r>
          </a:p>
          <a:p>
            <a:pPr>
              <a:buFontTx/>
              <a:buChar char="-"/>
            </a:pPr>
            <a:r>
              <a:rPr kumimoji="0" lang="ru-RU" sz="2000" dirty="0"/>
              <a:t>к отношениям по осуществлению некоммерческими организациями своей основной деятельности, а также к другим отношениям с их участием, не относящимся к предмету гражданского законодательства, правила ГК не применяются, если законом или уставом некоммерческой организации не предусмотрено иное (пункт 6 статьи 50).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702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Документы, регламентирующие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трудовые отношения ( минимум)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/>
              <a:t>Правила внутреннего трудового распорядка.</a:t>
            </a:r>
          </a:p>
          <a:p>
            <a:pPr lvl="0"/>
            <a:r>
              <a:rPr lang="ru-RU" sz="1800" dirty="0"/>
              <a:t>Штатное расписание.</a:t>
            </a:r>
          </a:p>
          <a:p>
            <a:pPr lvl="0"/>
            <a:r>
              <a:rPr lang="ru-RU" sz="1800" dirty="0"/>
              <a:t>График ежегодных отпусков ( с датой его утверждения).</a:t>
            </a:r>
          </a:p>
          <a:p>
            <a:pPr lvl="0"/>
            <a:r>
              <a:rPr lang="ru-RU" sz="1800" dirty="0"/>
              <a:t>Положение о персональных данных.</a:t>
            </a:r>
          </a:p>
          <a:p>
            <a:pPr lvl="0"/>
            <a:r>
              <a:rPr lang="ru-RU" sz="1800" dirty="0"/>
              <a:t>Должностные инструкции.</a:t>
            </a:r>
          </a:p>
          <a:p>
            <a:pPr lvl="0"/>
            <a:r>
              <a:rPr lang="ru-RU" sz="1800" dirty="0"/>
              <a:t>Личные карточки</a:t>
            </a:r>
          </a:p>
          <a:p>
            <a:pPr lvl="0"/>
            <a:r>
              <a:rPr lang="ru-RU" sz="1800" dirty="0"/>
              <a:t>Трудовые книжки.</a:t>
            </a:r>
          </a:p>
          <a:p>
            <a:pPr lvl="0"/>
            <a:r>
              <a:rPr lang="ru-RU" sz="1800" dirty="0"/>
              <a:t>Журнал движения трудовых книжек.</a:t>
            </a:r>
          </a:p>
          <a:p>
            <a:pPr lvl="0"/>
            <a:r>
              <a:rPr lang="ru-RU" sz="1800" dirty="0"/>
              <a:t>Табель учёта рабочего времени.</a:t>
            </a:r>
          </a:p>
          <a:p>
            <a:pPr lvl="0"/>
            <a:r>
              <a:rPr lang="ru-RU" sz="1800" dirty="0"/>
              <a:t>Трудовые договоры.</a:t>
            </a:r>
          </a:p>
          <a:p>
            <a:r>
              <a:rPr lang="ru-RU" sz="1800" dirty="0"/>
              <a:t>Приказы (распоряжения) работодателя</a:t>
            </a:r>
          </a:p>
          <a:p>
            <a:r>
              <a:rPr lang="ru-RU" sz="1800" dirty="0"/>
              <a:t>Отчет о проведении специальной оценки условий труда</a:t>
            </a:r>
          </a:p>
          <a:p>
            <a:r>
              <a:rPr lang="ru-RU" sz="1800" dirty="0"/>
              <a:t>Документы по охране труда …</a:t>
            </a:r>
          </a:p>
          <a:p>
            <a:endParaRPr kumimoji="0" lang="ru-RU" sz="18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265242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6891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1372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Специальная оценка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рабочих мест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i="1" dirty="0"/>
              <a:t>Наличие / отсутствие вредных и (или) опасных факторов: шум, электромагнитные поля, ультрафиолетовые излучение, световая среда…</a:t>
            </a:r>
            <a:endParaRPr kumimoji="0" lang="ru-RU" sz="2000" i="1" dirty="0"/>
          </a:p>
          <a:p>
            <a:pPr marL="0" indent="0">
              <a:buNone/>
            </a:pPr>
            <a:r>
              <a:rPr kumimoji="0" lang="ru-RU" sz="2000" b="1" i="1" dirty="0">
                <a:solidFill>
                  <a:srgbClr val="8A1A1C"/>
                </a:solidFill>
              </a:rPr>
              <a:t>Классы :</a:t>
            </a:r>
            <a:r>
              <a:rPr lang="ru-RU" sz="2000" b="1" dirty="0">
                <a:solidFill>
                  <a:srgbClr val="8A1A1C"/>
                </a:solidFill>
              </a:rPr>
              <a:t> </a:t>
            </a:r>
            <a:r>
              <a:rPr lang="ru-RU" sz="2000" dirty="0"/>
              <a:t>оптимальный/ допустимый/ /вредный/ опасный</a:t>
            </a:r>
          </a:p>
          <a:p>
            <a:pPr marL="0" indent="0">
              <a:buNone/>
            </a:pPr>
            <a:r>
              <a:rPr lang="ru-RU" sz="2000" dirty="0"/>
              <a:t>Раз в пять лет</a:t>
            </a:r>
            <a:endParaRPr lang="ru-RU" dirty="0"/>
          </a:p>
          <a:p>
            <a:pPr marL="0" indent="0">
              <a:buNone/>
            </a:pPr>
            <a:r>
              <a:rPr lang="ru-RU" sz="2000" dirty="0"/>
              <a:t>Аккредитованная организация из «Реестра организаций, проводящих специальную оценку условий труда»</a:t>
            </a:r>
          </a:p>
          <a:p>
            <a:pPr marL="0" indent="0">
              <a:buNone/>
            </a:pPr>
            <a:r>
              <a:rPr lang="ru-RU" sz="1400" b="1" u="sng" dirty="0">
                <a:hlinkClick r:id="rId3"/>
              </a:rPr>
              <a:t>http://akot.rosmintrud.ru/sout/organizations</a:t>
            </a:r>
            <a:endParaRPr lang="ru-RU" sz="1400" b="1" u="sng" dirty="0"/>
          </a:p>
          <a:p>
            <a:pPr marL="0" indent="0">
              <a:buNone/>
            </a:pP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Нарушение работодателем установленного прядка </a:t>
            </a:r>
            <a:r>
              <a:rPr lang="ru-RU" sz="2000" b="1" dirty="0"/>
              <a:t>проведения специальной оценки условий труда </a:t>
            </a:r>
            <a:r>
              <a:rPr lang="ru-RU" sz="2000" dirty="0"/>
              <a:t>на рабочих местах или ее непроведение</a:t>
            </a:r>
          </a:p>
          <a:p>
            <a:r>
              <a:rPr lang="ru-RU" sz="2000" dirty="0"/>
              <a:t>влечет предупреждение или наложение  штрафа </a:t>
            </a:r>
          </a:p>
          <a:p>
            <a:r>
              <a:rPr lang="ru-RU" sz="2000" dirty="0"/>
              <a:t>на должностных лиц в размере от пяти тысяч до десяти тысяч рублей; </a:t>
            </a:r>
          </a:p>
          <a:p>
            <a:r>
              <a:rPr lang="ru-RU" sz="2000" dirty="0"/>
              <a:t>на юридических лиц от шестидесяти тысяч до восьмидесяти тысяч рублей.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224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896" y="448684"/>
            <a:ext cx="7345363" cy="839788"/>
          </a:xfrm>
        </p:spPr>
        <p:txBody>
          <a:bodyPr/>
          <a:lstStyle/>
          <a:p>
            <a:pPr algn="l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Ужесточение административной ответственности (2015+) за: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11188" y="1772816"/>
            <a:ext cx="7921625" cy="41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kumimoji="0" lang="ru-RU" sz="2100" dirty="0"/>
              <a:t>За фактическое допущение к работе без заключения трудового договора (10-20 тысяч рублей на организацию);</a:t>
            </a:r>
          </a:p>
          <a:p>
            <a:pPr algn="just" eaLnBrk="0" hangingPunct="0"/>
            <a:endParaRPr kumimoji="0" lang="ru-RU" sz="2100" dirty="0"/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kumimoji="0" lang="ru-RU" sz="2100" dirty="0"/>
              <a:t>Уклонение от оформления или ненадлежащее оформление трудового договора либо заключение гражданско-правового договора, фактически регулирующего трудовые отношения между работником и работодателем (50-100 тысяч рублей на организацию);</a:t>
            </a:r>
          </a:p>
          <a:p>
            <a:pPr algn="just" eaLnBrk="0" hangingPunct="0"/>
            <a:endParaRPr kumimoji="0" lang="ru-RU" sz="2100" dirty="0"/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kumimoji="0" lang="ru-RU" sz="2100" dirty="0" err="1"/>
              <a:t>Непроведение</a:t>
            </a:r>
            <a:r>
              <a:rPr kumimoji="0" lang="ru-RU" sz="2100" dirty="0"/>
              <a:t> специальной оценки условий труда (60-80 тысяч рублей на организацию).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endParaRPr kumimoji="0" lang="ru-RU" sz="2100" dirty="0"/>
          </a:p>
          <a:p>
            <a:pPr algn="r" eaLnBrk="0" hangingPunct="0"/>
            <a:r>
              <a:rPr kumimoji="0" lang="ru-RU" sz="2100" i="1" dirty="0"/>
              <a:t>Ст. 5.27 и 5.27.1 КоАП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3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1362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2434"/>
            <a:ext cx="8229600" cy="1143000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ЕГРЮЛ – 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 адрес (</a:t>
            </a:r>
            <a:r>
              <a:rPr kumimoji="0" lang="ru-RU" sz="2400" b="1">
                <a:solidFill>
                  <a:srgbClr val="8A1A1C"/>
                </a:solidFill>
                <a:cs typeface="Arial" pitchFamily="34" charset="0"/>
              </a:rPr>
              <a:t>место нахождения)</a:t>
            </a: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ru-RU" sz="2000" i="1" dirty="0">
                <a:solidFill>
                  <a:srgbClr val="8A1A1C"/>
                </a:solidFill>
              </a:rPr>
              <a:t>Момент истины…</a:t>
            </a:r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1219200" y="1988840"/>
            <a:ext cx="6705600" cy="3784600"/>
            <a:chOff x="0" y="0"/>
            <a:chExt cx="6705600" cy="37846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29200" cy="2959100"/>
            </a:xfrm>
            <a:prstGeom prst="rect">
              <a:avLst/>
            </a:prstGeom>
            <a:ln>
              <a:solidFill>
                <a:schemeClr val="accent1">
                  <a:alpha val="71000"/>
                </a:schemeClr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800" y="2552700"/>
              <a:ext cx="4749800" cy="1231900"/>
            </a:xfrm>
            <a:prstGeom prst="rect">
              <a:avLst/>
            </a:prstGeom>
            <a:ln>
              <a:solidFill>
                <a:schemeClr val="accent1">
                  <a:alpha val="67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89231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Открытие банковского счета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559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Банк …</a:t>
            </a:r>
          </a:p>
          <a:p>
            <a:r>
              <a:rPr lang="ru-RU" sz="1800" dirty="0"/>
              <a:t>свидетельство о государственной регистрации юридического лица;</a:t>
            </a:r>
          </a:p>
          <a:p>
            <a:r>
              <a:rPr lang="ru-RU" sz="1800" dirty="0"/>
              <a:t>учредительные документы юридического лица. в) выданные юридическому лицу лицензии </a:t>
            </a:r>
          </a:p>
          <a:p>
            <a:r>
              <a:rPr lang="ru-RU" sz="1800" dirty="0"/>
              <a:t>карточка;</a:t>
            </a:r>
            <a:endParaRPr lang="ru-RU" sz="1800" dirty="0">
              <a:hlinkClick r:id="rId3"/>
            </a:endParaRPr>
          </a:p>
          <a:p>
            <a:r>
              <a:rPr lang="ru-RU" sz="1800" dirty="0"/>
              <a:t>документы, подтверждающие полномочия лиц, указанных в карточке, на распоряжение денежными средствами, находящимися на счете</a:t>
            </a:r>
          </a:p>
          <a:p>
            <a:r>
              <a:rPr lang="ru-RU" sz="1800" dirty="0"/>
              <a:t>документы, подтверждающие полномочия единоличного исполнительного органа юридического лица;</a:t>
            </a:r>
          </a:p>
          <a:p>
            <a:r>
              <a:rPr lang="ru-RU" sz="1800" dirty="0"/>
              <a:t>свидетельство о постановке на учет в налоговом органе</a:t>
            </a:r>
          </a:p>
          <a:p>
            <a:endParaRPr kumimoji="0" lang="ru-RU" sz="1800" dirty="0"/>
          </a:p>
          <a:p>
            <a:pPr marL="0" indent="0">
              <a:buNone/>
            </a:pPr>
            <a:r>
              <a:rPr lang="ru-RU" sz="2000" i="1" dirty="0"/>
              <a:t>Банковский счет является открытым с момента внесения записи об открытии соответствующего лицевого счета в Книгу регистрации открытых счетов.</a:t>
            </a:r>
          </a:p>
          <a:p>
            <a:endParaRPr kumimoji="0" lang="ru-RU" sz="18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234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Договор  аренды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Индивидуализация объекта </a:t>
            </a:r>
          </a:p>
          <a:p>
            <a:pPr marL="0" indent="0">
              <a:buNone/>
            </a:pPr>
            <a:r>
              <a:rPr kumimoji="0" lang="ru-RU" sz="2000" dirty="0"/>
              <a:t>Условия и цели использования </a:t>
            </a:r>
          </a:p>
          <a:p>
            <a:pPr marL="0" indent="0">
              <a:buNone/>
            </a:pPr>
            <a:r>
              <a:rPr kumimoji="0" lang="ru-RU" sz="2000" dirty="0"/>
              <a:t>Условия о принадлежностях </a:t>
            </a:r>
          </a:p>
          <a:p>
            <a:pPr marL="0" indent="0">
              <a:buNone/>
            </a:pPr>
            <a:r>
              <a:rPr kumimoji="0" lang="ru-RU" sz="2000" dirty="0"/>
              <a:t>Условия о недостатках </a:t>
            </a:r>
          </a:p>
          <a:p>
            <a:pPr marL="0" indent="0">
              <a:buNone/>
            </a:pPr>
            <a:r>
              <a:rPr kumimoji="0" lang="ru-RU" sz="2000" dirty="0"/>
              <a:t>Условия о состоянии </a:t>
            </a:r>
          </a:p>
          <a:p>
            <a:pPr marL="0" indent="0">
              <a:buNone/>
            </a:pPr>
            <a:r>
              <a:rPr kumimoji="0" lang="ru-RU" sz="2000" dirty="0"/>
              <a:t>Цена (обеспечительный платеж)</a:t>
            </a:r>
          </a:p>
          <a:p>
            <a:pPr marL="0" indent="0">
              <a:buNone/>
            </a:pPr>
            <a:r>
              <a:rPr kumimoji="0" lang="ru-RU" sz="2000" dirty="0"/>
              <a:t>Срок  договора аренды (государственная регистрация)</a:t>
            </a:r>
          </a:p>
          <a:p>
            <a:pPr marL="0" indent="0">
              <a:buNone/>
            </a:pPr>
            <a:r>
              <a:rPr kumimoji="0" lang="ru-RU" sz="2000" dirty="0"/>
              <a:t>Субаренда  ( разрешение и зависимость от договора аренды)</a:t>
            </a:r>
          </a:p>
          <a:p>
            <a:pPr marL="0" indent="0">
              <a:buNone/>
            </a:pPr>
            <a:r>
              <a:rPr kumimoji="0" lang="ru-RU" sz="2000" dirty="0"/>
              <a:t>Уведомления по адресу в ЕГРЮЛ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недействительность договора</a:t>
            </a:r>
          </a:p>
          <a:p>
            <a:r>
              <a:rPr lang="ru-RU" sz="2000" dirty="0"/>
              <a:t>расторжение в судебном порядке</a:t>
            </a:r>
          </a:p>
          <a:p>
            <a:r>
              <a:rPr lang="ru-RU" sz="2000" dirty="0"/>
              <a:t>возмещение убытков</a:t>
            </a:r>
            <a:endParaRPr lang="ru-RU" sz="2000" dirty="0">
              <a:hlinkClick r:id="rId3"/>
            </a:endParaRPr>
          </a:p>
          <a:p>
            <a:r>
              <a:rPr lang="ru-RU" sz="2000" dirty="0"/>
              <a:t>уплата процентов на сумму долга </a:t>
            </a:r>
          </a:p>
          <a:p>
            <a:r>
              <a:rPr lang="ru-RU" sz="2000" dirty="0"/>
              <a:t>уплаты неустойки за ненадлежащее исполнение или неисполнение обязательства по договору</a:t>
            </a:r>
          </a:p>
          <a:p>
            <a:r>
              <a:rPr lang="ru-RU" sz="2000" dirty="0"/>
              <a:t>административный штраф за </a:t>
            </a:r>
            <a:r>
              <a:rPr lang="ru-RU" sz="2000" dirty="0" err="1"/>
              <a:t>нерегистрацию</a:t>
            </a:r>
            <a:r>
              <a:rPr lang="ru-RU" sz="2000" dirty="0"/>
              <a:t> ( 30-40 </a:t>
            </a:r>
            <a:r>
              <a:rPr lang="ru-RU" sz="2000" dirty="0" err="1"/>
              <a:t>тыс</a:t>
            </a:r>
            <a:r>
              <a:rPr lang="ru-RU" sz="2000" dirty="0"/>
              <a:t>)</a:t>
            </a:r>
          </a:p>
          <a:p>
            <a:endParaRPr lang="ru-RU" sz="2000" dirty="0"/>
          </a:p>
          <a:p>
            <a:endParaRPr lang="ru-RU" sz="2000" dirty="0">
              <a:hlinkClick r:id="rId4"/>
            </a:endParaRP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89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Пожарная безопасность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ru-RU" sz="2000" dirty="0"/>
          </a:p>
          <a:p>
            <a:r>
              <a:rPr lang="ru-RU" sz="2000" dirty="0"/>
              <a:t>Упоминание в договоре аренды</a:t>
            </a:r>
          </a:p>
          <a:p>
            <a:r>
              <a:rPr lang="ru-RU" sz="2000" dirty="0"/>
              <a:t>Ответственность за обеспечение пожарной безопасности лежит на руководителе ( пожарный минимум)</a:t>
            </a:r>
          </a:p>
          <a:p>
            <a:r>
              <a:rPr lang="ru-RU" sz="2000" dirty="0"/>
              <a:t>Физическое и бумажное соответствие закону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Нарушение требований пожарной безопасности влечет предупреждение или наложение административного штрафа </a:t>
            </a:r>
          </a:p>
          <a:p>
            <a:r>
              <a:rPr lang="ru-RU" sz="2000" dirty="0"/>
              <a:t>на должностных лиц - от шести тысяч до пятнадцати тысяч рублей;</a:t>
            </a:r>
          </a:p>
          <a:p>
            <a:r>
              <a:rPr lang="ru-RU" sz="2000" dirty="0"/>
              <a:t>на юридических лиц - от ста пятидесяти тысяч до двухсот тысяч рублей. ( ст.20.4 КоАП)</a:t>
            </a:r>
          </a:p>
          <a:p>
            <a:r>
              <a:rPr lang="ru-RU" sz="2000" dirty="0"/>
              <a:t>Повторное – от 200 до 400 плюс адм.  приостановление до 90 суток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344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0" lang="ru-RU" sz="6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Система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Специальные правила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Инструкции о мерах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учёта проведения инструктажей  по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учёта вводного  инструктажа по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Перечень вопросов вводного противопожарного инструктажа;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Перечень вопросов первичного  противопожарного инструктажа;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Удостоверения о прохождении пожарно-технического минимума руководителями, специалистами;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Приказ о создании квалификационной комиссии по проверке знаний  пожарно-технического минимума работников;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Приказ о создании квалификационной комиссии по проверке знаний  пожарно-технического минимума руководителей, специалистов;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Программа обучения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График обучения и проверки знаний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Билетные вопросы;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Протокол проверки знаний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Тематические планы пожарно-технического минимума;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Приказ о назначении ответственных лиц по соблюдению правил пожарной безопасности, нормативных правовых актов;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Положение о пожарно-технической комиссии;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Положение о добровольном пожарном формировании;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Положение о пожарной охране;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Таблички с указанием номера телефонов вызова пожарной охраны;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</a:t>
            </a:r>
            <a:r>
              <a:rPr lang="ru-RU" sz="600" b="1" dirty="0" err="1">
                <a:solidFill>
                  <a:srgbClr val="FF0000"/>
                </a:solidFill>
              </a:rPr>
              <a:t>Общеобъектовые</a:t>
            </a:r>
            <a:r>
              <a:rPr lang="ru-RU" sz="600" b="1" dirty="0">
                <a:solidFill>
                  <a:srgbClr val="FF0000"/>
                </a:solidFill>
              </a:rPr>
              <a:t> инструкции о мерах пожарной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Противопожарный режим;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Планы (схемы) эвакуации людей в случае пожара;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Инструкция, определяющая действия персонала по обеспечению безопасной и быстрой эвакуации людей к плану (схеме) эвакуации людей в случае пожара;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Сигнальные цвета и знаки безопасности;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(акт) проверки состояния огнезащитной пропитки;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Договоры, лицензии на оказание услуг по нанесению огнезащитной пропитки, а также акт приёмки;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Договоры аренды - меры по соблюдению требований пожарной безопасности.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Проекты зданий и сооружений;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Акт проверки систем отопления, печи перед отопительным сезоном;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Акт проверки дымоходов;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Акт (журнал) проверки задвижек с электроприводом, пожарных насосов;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технического обслуживания автоматических установок пожарной сигнализации и пожаротушения, систем противодымной защиты;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Годовой план-график технического обслуживания автоматических установок пожарной сигнализации и пожаротушения, систем противодымной защиты;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Инструкция о порядке действий дежурного персонала при получении сигналов о пожаре и неисправности установок (систем) пожарной автоматики;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План привлечения сил и средств для тушения пожара;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технического обслуживания огнетушителей;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Журнал проведения испытаний и перезарядки огнетушителей;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Эксплуатационный паспорт огнетушителя;</a:t>
            </a:r>
          </a:p>
          <a:p>
            <a:pPr>
              <a:buFont typeface="+mj-lt"/>
              <a:buAutoNum type="arabicPeriod"/>
            </a:pPr>
            <a:r>
              <a:rPr lang="ru-RU" sz="600" b="1" dirty="0">
                <a:solidFill>
                  <a:srgbClr val="FF0000"/>
                </a:solidFill>
              </a:rPr>
              <a:t>- Декларация пожарной безопасности и т. д.</a:t>
            </a:r>
          </a:p>
          <a:p>
            <a:r>
              <a:rPr lang="ru-RU" sz="600" b="1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">
            <a:off x="3229742" y="1321928"/>
            <a:ext cx="5038384" cy="417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Пожарная безопасность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321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Персональные данные</a:t>
            </a:r>
            <a:b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(минимум)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Приказ о назначении лица, ответственного за организацию обработки персональных данных;</a:t>
            </a:r>
          </a:p>
          <a:p>
            <a:r>
              <a:rPr lang="ru-RU" sz="2000" dirty="0"/>
              <a:t>Положение об обработке персональных данных (с ведомостью об ознакомлении работников, бланком обязательства о неразглашении и бланком письменного согласия на обработку персональных данных);</a:t>
            </a:r>
          </a:p>
          <a:p>
            <a:r>
              <a:rPr lang="ru-RU" sz="2000" dirty="0"/>
              <a:t>Перечень персональных данных, подлежащих защите;</a:t>
            </a:r>
          </a:p>
          <a:p>
            <a:r>
              <a:rPr lang="ru-RU" sz="2000" dirty="0"/>
              <a:t>Приказ о допуске работников к обработке персональных данных;</a:t>
            </a:r>
          </a:p>
          <a:p>
            <a:r>
              <a:rPr lang="ru-RU" sz="2000" dirty="0"/>
              <a:t>Журнал учета обращений субъектов персональных данных;</a:t>
            </a:r>
          </a:p>
          <a:p>
            <a:r>
              <a:rPr lang="ru-RU" sz="2000" dirty="0"/>
              <a:t>Акт уничтожения персональных данных;</a:t>
            </a:r>
          </a:p>
          <a:p>
            <a:pPr marL="0" indent="0">
              <a:buNone/>
            </a:pPr>
            <a:endParaRPr lang="ru-RU" sz="2000" dirty="0">
              <a:solidFill>
                <a:srgbClr val="8A1A1C"/>
              </a:solidFill>
            </a:endParaRP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3115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3195"/>
          </a:xfrm>
        </p:spPr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Персональные данные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0253" cy="4525963"/>
          </a:xfrm>
        </p:spPr>
        <p:txBody>
          <a:bodyPr/>
          <a:lstStyle/>
          <a:p>
            <a:pPr marL="0" indent="0">
              <a:buNone/>
            </a:pPr>
            <a:endParaRPr kumimoji="0" lang="ru-RU" sz="2000" b="1" dirty="0">
              <a:solidFill>
                <a:srgbClr val="8A1A1C"/>
              </a:solidFill>
            </a:endParaRPr>
          </a:p>
          <a:p>
            <a:r>
              <a:rPr lang="ru-RU" sz="2000" b="1" dirty="0">
                <a:solidFill>
                  <a:srgbClr val="8A1A1C"/>
                </a:solidFill>
              </a:rPr>
              <a:t>Модель угроз</a:t>
            </a:r>
          </a:p>
          <a:p>
            <a:pPr marL="0" indent="0">
              <a:buNone/>
            </a:pPr>
            <a:endParaRPr lang="ru-RU" sz="2000" b="1" dirty="0">
              <a:solidFill>
                <a:srgbClr val="8A1A1C"/>
              </a:solidFill>
            </a:endParaRPr>
          </a:p>
          <a:p>
            <a:r>
              <a:rPr lang="ru-RU" sz="2000" dirty="0"/>
              <a:t>Бумажные и технические требования по обеспечению защиты персональных данных </a:t>
            </a:r>
          </a:p>
          <a:p>
            <a:r>
              <a:rPr lang="ru-RU" sz="2000" dirty="0"/>
              <a:t>Трансграничная передача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ФЗ № 152 «О персональных данных»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Роскомнадзор не дремлет, штраф за каждый случай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341813" y="908720"/>
            <a:ext cx="4499347" cy="5217443"/>
          </a:xfrm>
        </p:spPr>
        <p:txBody>
          <a:bodyPr/>
          <a:lstStyle/>
          <a:p>
            <a:r>
              <a:rPr lang="ru-RU" sz="2000" dirty="0"/>
              <a:t>Нарушение установленного законом порядка сбора, хранения, использования или распространения информации о гражданах (персональных данных) -</a:t>
            </a:r>
          </a:p>
          <a:p>
            <a:r>
              <a:rPr lang="ru-RU" sz="2000" dirty="0"/>
              <a:t>влечет предупреждение или наложение административного штрафа</a:t>
            </a:r>
          </a:p>
          <a:p>
            <a:r>
              <a:rPr lang="ru-RU" sz="2000" dirty="0"/>
              <a:t>на должностных лиц - от пятисот до одной тысячи рублей (от пяти до десяти тысяч рублей); </a:t>
            </a:r>
          </a:p>
          <a:p>
            <a:r>
              <a:rPr lang="ru-RU" sz="2000" dirty="0"/>
              <a:t>на юридических лиц - от пяти тысяч до десяти тысяч рублей (от тридцати до пятидесяти тысяч рублей.).</a:t>
            </a:r>
          </a:p>
          <a:p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050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История развития  российского </a:t>
            </a:r>
            <a:br>
              <a:rPr 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sz="2400" b="1" dirty="0">
                <a:solidFill>
                  <a:srgbClr val="8A1A1C"/>
                </a:solidFill>
                <a:cs typeface="Arial" pitchFamily="34" charset="0"/>
              </a:rPr>
              <a:t>законодательства   об НКО</a:t>
            </a:r>
            <a:endParaRPr kumimoji="0" 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55958"/>
            <a:ext cx="8229600" cy="4770205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dirty="0"/>
              <a:t>Федеральный закон «О некоммерческих организациях»:</a:t>
            </a:r>
          </a:p>
          <a:p>
            <a:pPr marL="0" indent="0">
              <a:buNone/>
            </a:pPr>
            <a:r>
              <a:rPr kumimoji="0" lang="ru-RU" sz="2000" dirty="0"/>
              <a:t> - основные определения: НКО, СОНКО, ИА, ПД, НКО ИОПУ;</a:t>
            </a:r>
          </a:p>
          <a:p>
            <a:pPr marL="0" indent="0">
              <a:buNone/>
            </a:pPr>
            <a:r>
              <a:rPr kumimoji="0" lang="ru-RU" sz="2000" dirty="0"/>
              <a:t> - особенности регистрации;</a:t>
            </a:r>
          </a:p>
          <a:p>
            <a:pPr marL="0" indent="0">
              <a:buNone/>
            </a:pPr>
            <a:r>
              <a:rPr kumimoji="0" lang="ru-RU" sz="2000" dirty="0"/>
              <a:t> - порядок отчетности в МЮ;</a:t>
            </a:r>
          </a:p>
          <a:p>
            <a:pPr marL="0" indent="0">
              <a:buNone/>
            </a:pPr>
            <a:r>
              <a:rPr kumimoji="0" lang="ru-RU" sz="2000" dirty="0"/>
              <a:t> - основания проверок;</a:t>
            </a:r>
          </a:p>
          <a:p>
            <a:pPr marL="0" indent="0">
              <a:buNone/>
            </a:pPr>
            <a:r>
              <a:rPr kumimoji="0" lang="ru-RU" sz="2000" dirty="0"/>
              <a:t> - формы государственной поддержки.</a:t>
            </a:r>
          </a:p>
          <a:p>
            <a:pPr marL="0" indent="0">
              <a:buNone/>
            </a:pPr>
            <a:r>
              <a:rPr kumimoji="0" lang="ru-RU" sz="2000" dirty="0"/>
              <a:t>Федеральный закон «Об общественных объединениях»:</a:t>
            </a:r>
          </a:p>
          <a:p>
            <a:pPr marL="0" indent="0">
              <a:buNone/>
            </a:pPr>
            <a:r>
              <a:rPr kumimoji="0" lang="ru-RU" sz="2000" dirty="0"/>
              <a:t> - территориальная сфера деятельности;</a:t>
            </a:r>
          </a:p>
          <a:p>
            <a:pPr marL="0" indent="0">
              <a:buNone/>
            </a:pPr>
            <a:r>
              <a:rPr kumimoji="0" lang="ru-RU" sz="2000" dirty="0"/>
              <a:t> - объединения без статуса юридического лица;</a:t>
            </a:r>
          </a:p>
          <a:p>
            <a:pPr marL="0" indent="0">
              <a:buNone/>
            </a:pPr>
            <a:r>
              <a:rPr kumimoji="0" lang="ru-RU" sz="2000" dirty="0"/>
              <a:t> - порядок отчетности в МЮ.</a:t>
            </a:r>
          </a:p>
          <a:p>
            <a:pPr marL="0" indent="0">
              <a:buNone/>
            </a:pPr>
            <a:r>
              <a:rPr kumimoji="0" lang="ru-RU" sz="2000" dirty="0"/>
              <a:t>Федеральный закон «О благотворительной деятельности и благотворительных организациях»:</a:t>
            </a:r>
          </a:p>
          <a:p>
            <a:pPr marL="0" indent="0">
              <a:buNone/>
            </a:pPr>
            <a:r>
              <a:rPr kumimoji="0" lang="ru-RU" sz="2000" dirty="0"/>
              <a:t> - добровольцы и их участие в деятельности НКО.</a:t>
            </a:r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5612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fe-buy.ru/data/big/stahlkraft_defender_pro_123_e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45608"/>
            <a:ext cx="5029200" cy="38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73096"/>
            <a:ext cx="8229599" cy="4553067"/>
          </a:xfrm>
        </p:spPr>
        <p:txBody>
          <a:bodyPr/>
          <a:lstStyle/>
          <a:p>
            <a:pPr marL="0" indent="0">
              <a:buNone/>
            </a:pPr>
            <a:endParaRPr lang="ru-RU" sz="900" dirty="0"/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Устав с отметкой о регистрации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Учредительный договор (может быть у Некоммерческих партнерств, Автономных некоммерческих организаций и обязательно должен быть у Ассоциаций и Союзов) для созданных до 5 мая 2014 года;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Свидетельство о внесении записи в Единый государственный реестр юридических лиц, выданное налоговым органом;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Свидетельство о государственной регистрации организации, выданное Министерством юстиции (для организаций, зарегистрированных до 2006г.) или Федеральной регистрационной службой (для организаций, зарегистрированных после 2006 г.);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Свидетельство о постановке организации на налоговый учет, выданное налоговым органом.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Извещение о постановке на учет в Фонде социального страхования РФ.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Извещение о постановке на учет в Фонде обязательного медицинского страхования РФ.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Извещение о постановке на учет в Пенсионном фонде РФ.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Информационное письмо об учете организации в </a:t>
            </a:r>
            <a:r>
              <a:rPr lang="ru-RU" sz="900" dirty="0" err="1">
                <a:solidFill>
                  <a:srgbClr val="FF0000"/>
                </a:solidFill>
              </a:rPr>
              <a:t>Статрегистре</a:t>
            </a:r>
            <a:r>
              <a:rPr lang="ru-RU" sz="900" dirty="0">
                <a:solidFill>
                  <a:srgbClr val="FF0000"/>
                </a:solidFill>
              </a:rPr>
              <a:t> Росстата (Федеральная служба государственной статистики)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Положение о ревизионной комиссии (если предусмотрено уставом)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Положение о членстве (если предусмотрено уставом)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Форма отчета ревизионной комиссии (при наличии такого органа, согласно уставу)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Форма отчета руководящего органа (если предусмотрено уставом) 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Сведения о месте нахождения организации (договор аренды или договор безвозмездного пользования и т.п., если адресом места нахождения организации является квартира одного из учредителей или члена организации, то гарантийное письмо о предоставлении адреса).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Протоколы и решения руководящих органов.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Отчетность в Минюст.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Документы, которыми оформляется членство в организации (если в организации имеется членство):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заявления о приеме в члены организации и выхода из членства;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протоколы и решения компетентных органов организации о приеме и исключении из членов организации;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образцы членских билетов (если их наличие предусмотрено уставом);</a:t>
            </a:r>
          </a:p>
          <a:p>
            <a:pPr marL="0" indent="0">
              <a:buNone/>
            </a:pPr>
            <a:r>
              <a:rPr lang="ru-RU" sz="900" dirty="0">
                <a:solidFill>
                  <a:srgbClr val="FF0000"/>
                </a:solidFill>
              </a:rPr>
              <a:t>реестр членов некоммерческой организации.</a:t>
            </a:r>
          </a:p>
          <a:p>
            <a:pPr>
              <a:buFont typeface="+mj-lt"/>
              <a:buAutoNum type="arabicPeriod"/>
            </a:pPr>
            <a:r>
              <a:rPr lang="ru-RU" sz="900" dirty="0">
                <a:solidFill>
                  <a:srgbClr val="FF0000"/>
                </a:solidFill>
              </a:rPr>
              <a:t>Хозяйственные договоры</a:t>
            </a:r>
          </a:p>
          <a:p>
            <a:pPr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Договоры на получение денежных средств</a:t>
            </a:r>
          </a:p>
          <a:p>
            <a:pPr>
              <a:buFont typeface="+mj-lt"/>
              <a:buAutoNum type="arabicPeriod"/>
            </a:pPr>
            <a:endParaRPr lang="ru-RU" sz="900" dirty="0"/>
          </a:p>
          <a:p>
            <a:pPr marL="0" indent="0">
              <a:buNone/>
            </a:pPr>
            <a:endParaRPr lang="ru-RU" sz="900" dirty="0"/>
          </a:p>
          <a:p>
            <a:pPr marL="0" indent="0">
              <a:buNone/>
            </a:pPr>
            <a:endParaRPr kumimoji="0" lang="ru-RU" sz="2000" dirty="0"/>
          </a:p>
          <a:p>
            <a:pPr marL="0" indent="0">
              <a:buNone/>
            </a:pPr>
            <a:endParaRPr kumimoji="0" lang="ru-RU" sz="2000" dirty="0"/>
          </a:p>
          <a:p>
            <a:endParaRPr lang="ru-RU" dirty="0"/>
          </a:p>
        </p:txBody>
      </p:sp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kumimoji="0" lang="ru-RU" sz="2400" b="1" dirty="0">
                <a:solidFill>
                  <a:srgbClr val="8A1A1C"/>
                </a:solidFill>
                <a:cs typeface="Arial" pitchFamily="34" charset="0"/>
              </a:rPr>
              <a:t>Документы в сейфе…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95536" y="1268759"/>
            <a:ext cx="8137277" cy="46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endParaRPr kumimoji="0" lang="ru-RU" sz="2000" dirty="0"/>
          </a:p>
          <a:p>
            <a:pPr marL="285750" indent="-285750" eaLnBrk="0" hangingPunct="0"/>
            <a:r>
              <a:rPr kumimoji="0" lang="ru-RU" sz="2000" dirty="0"/>
              <a:t> </a:t>
            </a:r>
          </a:p>
          <a:p>
            <a:pPr marL="285750" indent="-285750" eaLnBrk="0" hangingPunct="0"/>
            <a:endParaRPr kumimoji="0" lang="ru-RU" sz="2000" dirty="0"/>
          </a:p>
        </p:txBody>
      </p:sp>
      <p:pic>
        <p:nvPicPr>
          <p:cNvPr id="8" name="Picture 4" descr="C:\Users\User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5168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28750"/>
            <a:ext cx="7921253" cy="4448522"/>
          </a:xfrm>
        </p:spPr>
        <p:txBody>
          <a:bodyPr/>
          <a:lstStyle/>
          <a:p>
            <a:pPr algn="l" eaLnBrk="1" hangingPunct="1"/>
            <a:r>
              <a:rPr kumimoji="0" lang="ru-RU" sz="2800" b="1" dirty="0">
                <a:solidFill>
                  <a:srgbClr val="8A1A1C"/>
                </a:solidFill>
                <a:cs typeface="Arial" pitchFamily="34" charset="0"/>
              </a:rPr>
              <a:t>Вопросы, требующие особого внимания:</a:t>
            </a:r>
            <a:br>
              <a:rPr kumimoji="0" lang="ru-RU" sz="2800" b="1" dirty="0">
                <a:solidFill>
                  <a:srgbClr val="8A1A1C"/>
                </a:solidFill>
                <a:cs typeface="Arial" pitchFamily="34" charset="0"/>
              </a:rPr>
            </a:br>
            <a:br>
              <a:rPr kumimoji="0" lang="ru-RU" sz="2800" b="1" dirty="0">
                <a:solidFill>
                  <a:srgbClr val="8A1A1C"/>
                </a:solidFill>
                <a:cs typeface="Arial" pitchFamily="34" charset="0"/>
              </a:rPr>
            </a:br>
            <a:r>
              <a:rPr kumimoji="0" lang="en-US" sz="2800" b="1" dirty="0">
                <a:solidFill>
                  <a:srgbClr val="8A1A1C"/>
                </a:solidFill>
                <a:cs typeface="Arial" pitchFamily="34" charset="0"/>
              </a:rPr>
              <a:t>- </a:t>
            </a:r>
            <a:r>
              <a:rPr kumimoji="0" lang="ru-RU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привлечение добровольцев</a:t>
            </a:r>
            <a:br>
              <a:rPr kumimoji="0" lang="ru-RU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br>
              <a:rPr kumimoji="0" lang="en-US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kumimoji="0" lang="en-US" sz="2800" b="1" dirty="0">
                <a:solidFill>
                  <a:srgbClr val="8A1A1C"/>
                </a:solidFill>
                <a:cs typeface="Arial" pitchFamily="34" charset="0"/>
              </a:rPr>
              <a:t>-</a:t>
            </a:r>
            <a:r>
              <a:rPr kumimoji="0" lang="en-US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ru-RU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уплата НДФЛ с дохода в натуральной форме, полученного участниками мероприятий</a:t>
            </a:r>
            <a:br>
              <a:rPr kumimoji="0" lang="en-US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br>
              <a:rPr kumimoji="0" lang="ru-RU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kumimoji="0" lang="en-US" sz="2800" b="1" dirty="0">
                <a:solidFill>
                  <a:srgbClr val="8A1A1C"/>
                </a:solidFill>
                <a:cs typeface="Arial" pitchFamily="34" charset="0"/>
              </a:rPr>
              <a:t>-</a:t>
            </a:r>
            <a:r>
              <a:rPr kumimoji="0" lang="en-US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ru-RU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пожертвования (получение и передача)</a:t>
            </a:r>
            <a:br>
              <a:rPr kumimoji="0" lang="en-US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kumimoji="0" lang="ru-RU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  <a:t>						</a:t>
            </a:r>
            <a:r>
              <a:rPr kumimoji="0" lang="ru-RU" sz="2800" dirty="0">
                <a:solidFill>
                  <a:srgbClr val="8A1A1C"/>
                </a:solidFill>
                <a:cs typeface="Arial" pitchFamily="34" charset="0"/>
              </a:rPr>
              <a:t>и другие…</a:t>
            </a:r>
            <a:br>
              <a:rPr kumimoji="0" lang="ru-RU" sz="2800" dirty="0">
                <a:solidFill>
                  <a:schemeClr val="tx2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endParaRPr kumimoji="0" lang="ru-RU" sz="2800" dirty="0">
              <a:solidFill>
                <a:schemeClr val="tx2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0" y="5100638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701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            М         </a:t>
            </a:r>
            <a:r>
              <a:rPr lang="ru-RU" sz="3200" b="1" dirty="0">
                <a:solidFill>
                  <a:srgbClr val="8A1A1C"/>
                </a:solidFill>
              </a:rPr>
              <a:t>Мировые тенденции</a:t>
            </a:r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8582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b="1" cap="all" dirty="0">
                <a:solidFill>
                  <a:srgbClr val="8A1A1C"/>
                </a:solidFill>
              </a:rPr>
              <a:t>С 2012 года: </a:t>
            </a:r>
          </a:p>
          <a:p>
            <a:pPr marL="0" indent="0" algn="just">
              <a:buNone/>
            </a:pPr>
            <a:r>
              <a:rPr lang="ru-RU" sz="2400" b="1" cap="all" dirty="0">
                <a:solidFill>
                  <a:srgbClr val="8A1A1C"/>
                </a:solidFill>
              </a:rPr>
              <a:t>90 стран мира ухудшили законодательство, регулирующее правовое положение И ДЕЯТЕЛЬНОСТЬ некоммерческих организаций</a:t>
            </a:r>
            <a:r>
              <a:rPr lang="ru-RU" sz="2400" dirty="0">
                <a:solidFill>
                  <a:srgbClr val="8A1A1C"/>
                </a:solidFill>
              </a:rPr>
              <a:t>. </a:t>
            </a:r>
          </a:p>
          <a:p>
            <a:pPr marL="0" indent="0">
              <a:buNone/>
            </a:pPr>
            <a:endParaRPr lang="ru-RU" sz="2400" b="1" dirty="0">
              <a:solidFill>
                <a:srgbClr val="8A1A1C"/>
              </a:solidFill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8A1A1C"/>
                </a:solidFill>
              </a:rPr>
              <a:t>УХУДШИЛОСЬ ЗАКОНОДАТЕЛЬСТВО  В СФЕРЕ</a:t>
            </a:r>
            <a:r>
              <a:rPr lang="ru-RU" sz="1800" b="1" u="sng" dirty="0">
                <a:solidFill>
                  <a:srgbClr val="8A1A1C"/>
                </a:solidFill>
              </a:rPr>
              <a:t>:</a:t>
            </a:r>
          </a:p>
          <a:p>
            <a:r>
              <a:rPr lang="ru-RU" sz="2200" b="1" dirty="0">
                <a:solidFill>
                  <a:srgbClr val="8A1A1C"/>
                </a:solidFill>
              </a:rPr>
              <a:t>СВОБОДЫ  ОБЪЕДИНЕНИЙ – </a:t>
            </a:r>
            <a:r>
              <a:rPr lang="ru-RU" sz="2200" b="1" dirty="0">
                <a:solidFill>
                  <a:srgbClr val="FF0000"/>
                </a:solidFill>
              </a:rPr>
              <a:t>4%</a:t>
            </a:r>
          </a:p>
          <a:p>
            <a:r>
              <a:rPr lang="ru-RU" sz="2200" b="1" dirty="0">
                <a:solidFill>
                  <a:srgbClr val="8A1A1C"/>
                </a:solidFill>
              </a:rPr>
              <a:t>СВОБОДЫ СОБРАНИЙ- </a:t>
            </a:r>
            <a:r>
              <a:rPr lang="ru-RU" sz="2200" b="1" dirty="0">
                <a:solidFill>
                  <a:srgbClr val="FF0000"/>
                </a:solidFill>
              </a:rPr>
              <a:t>4%</a:t>
            </a:r>
          </a:p>
          <a:p>
            <a:r>
              <a:rPr lang="ru-RU" sz="2200" b="1" dirty="0">
                <a:solidFill>
                  <a:srgbClr val="8A1A1C"/>
                </a:solidFill>
              </a:rPr>
              <a:t>СВОБОДЫ СЛОВА - </a:t>
            </a:r>
            <a:r>
              <a:rPr lang="ru-RU" sz="2200" b="1" dirty="0">
                <a:solidFill>
                  <a:srgbClr val="FF0000"/>
                </a:solidFill>
              </a:rPr>
              <a:t>8%</a:t>
            </a:r>
          </a:p>
          <a:p>
            <a:r>
              <a:rPr lang="ru-RU" sz="2200" b="1" dirty="0">
                <a:solidFill>
                  <a:srgbClr val="8A1A1C"/>
                </a:solidFill>
              </a:rPr>
              <a:t>ПОЛУЧЕНИЯ ИНОСТРАННОГО ФИНАНСИРОВАНИЯ- </a:t>
            </a:r>
            <a:r>
              <a:rPr lang="ru-RU" sz="2200" b="1" dirty="0">
                <a:solidFill>
                  <a:srgbClr val="FF0000"/>
                </a:solidFill>
              </a:rPr>
              <a:t>12%</a:t>
            </a:r>
          </a:p>
          <a:p>
            <a:r>
              <a:rPr lang="ru-RU" sz="2200" b="1" dirty="0">
                <a:solidFill>
                  <a:srgbClr val="8A1A1C"/>
                </a:solidFill>
              </a:rPr>
              <a:t>В ДВУХ ИЗ ПЕРЕЧИСЛЕННЫХ ВЫШЕ И БОЛЕЕ – </a:t>
            </a:r>
            <a:r>
              <a:rPr lang="ru-RU" sz="2200" b="1" dirty="0">
                <a:solidFill>
                  <a:srgbClr val="FF0000"/>
                </a:solidFill>
              </a:rPr>
              <a:t>72%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429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428750"/>
            <a:ext cx="7561263" cy="3800475"/>
          </a:xfrm>
        </p:spPr>
        <p:txBody>
          <a:bodyPr/>
          <a:lstStyle/>
          <a:p>
            <a:pPr algn="l" eaLnBrk="1" hangingPunct="1"/>
            <a:r>
              <a:rPr kumimoji="0" lang="ru-RU" sz="4000" b="1" dirty="0">
                <a:solidFill>
                  <a:srgbClr val="8A1A1C"/>
                </a:solidFill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sz="18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sz="1100" b="1" dirty="0">
                <a:solidFill>
                  <a:schemeClr val="bg1"/>
                </a:solidFill>
              </a:rPr>
              <a:t>Ассоциация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sz="1100" b="1" dirty="0">
                <a:solidFill>
                  <a:schemeClr val="bg1"/>
                </a:solidFill>
              </a:rPr>
              <a:t>www.lawcs.ru  |  e-mail: info@lawcs.ru</a:t>
            </a:r>
            <a:endParaRPr kumimoji="0" lang="ru-RU" sz="1100" b="1" dirty="0">
              <a:solidFill>
                <a:schemeClr val="bg1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187450" y="5100638"/>
            <a:ext cx="73453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85750" indent="-285750">
              <a:buFontTx/>
              <a:buChar char="•"/>
            </a:pPr>
            <a:endParaRPr kumimoji="0" lang="ru-RU" sz="1400"/>
          </a:p>
        </p:txBody>
      </p:sp>
      <p:pic>
        <p:nvPicPr>
          <p:cNvPr id="7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968752" cy="82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51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285875"/>
            <a:ext cx="7345363" cy="4375150"/>
          </a:xfrm>
        </p:spPr>
        <p:txBody>
          <a:bodyPr/>
          <a:lstStyle/>
          <a:p>
            <a:pPr eaLnBrk="1" hangingPunct="1"/>
            <a:b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  <a:t>Федеральный закон</a:t>
            </a:r>
            <a:b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  <a:t>от 05.05.2014 № 99-ФЗ</a:t>
            </a:r>
            <a:b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  <a:t> </a:t>
            </a:r>
            <a:b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  <a:t>О внесении изменений в главу 4 части первой Гражданского кодекса Российской Федерации и о признании утратившими силу отдельных положений законодательных актов Российской Федерации</a:t>
            </a:r>
            <a:b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</a:br>
            <a:b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</a:br>
            <a: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  <a:t>(нормы, регулирующие создание, ликвидацию, реорганизацию,  управление и деятельность НКО)</a:t>
            </a:r>
            <a:br>
              <a:rPr lang="ru-RU" altLang="ru-RU" sz="2400" b="1" dirty="0">
                <a:solidFill>
                  <a:srgbClr val="8A1A1C"/>
                </a:solidFill>
                <a:cs typeface="Arial" pitchFamily="34" charset="0"/>
              </a:rPr>
            </a:br>
            <a:endParaRPr lang="ru-RU" alt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altLang="ru-RU" sz="1100" b="1" dirty="0">
                <a:solidFill>
                  <a:schemeClr val="bg1"/>
                </a:solidFill>
                <a:latin typeface="Calibri" pitchFamily="34" charset="0"/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altLang="ru-RU" sz="1100" b="1" dirty="0">
                <a:solidFill>
                  <a:schemeClr val="bg1"/>
                </a:solidFill>
                <a:latin typeface="Calibri" pitchFamily="34" charset="0"/>
              </a:rPr>
              <a:t>www.lawcs.ru  |  e-mail: info@lawcs.ru</a:t>
            </a:r>
            <a:endParaRPr kumimoji="0" lang="ru-RU" altLang="ru-RU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br>
              <a:rPr kumimoji="0" lang="ru-RU" altLang="ru-RU" sz="1400"/>
            </a:br>
            <a:br>
              <a:rPr kumimoji="0" lang="ru-RU" altLang="ru-RU" sz="1400"/>
            </a:br>
            <a:br>
              <a:rPr kumimoji="0" lang="ru-RU" altLang="ru-RU" sz="1400"/>
            </a:br>
            <a:endParaRPr kumimoji="0" lang="ru-RU" altLang="ru-RU" sz="1400"/>
          </a:p>
        </p:txBody>
      </p:sp>
      <p:pic>
        <p:nvPicPr>
          <p:cNvPr id="9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45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285875"/>
            <a:ext cx="7345363" cy="4375150"/>
          </a:xfrm>
        </p:spPr>
        <p:txBody>
          <a:bodyPr/>
          <a:lstStyle/>
          <a:p>
            <a:pPr eaLnBrk="1" hangingPunct="1"/>
            <a:r>
              <a:rPr lang="ru-RU" sz="2400" dirty="0"/>
              <a:t>Юридические лица, являющиеся некоммерческими организациями, могут создаваться в одной из организационно-правовых форм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некоммерческих корпораций и некоммерческих унитарных организаций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/>
            </a:br>
            <a:br>
              <a:rPr lang="ru-RU" sz="2000" dirty="0"/>
            </a:br>
            <a:endParaRPr lang="ru-RU" altLang="ru-RU" sz="2400" b="1" dirty="0">
              <a:solidFill>
                <a:srgbClr val="8A1A1C"/>
              </a:solidFill>
              <a:cs typeface="Arial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8A1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187450" y="6288088"/>
            <a:ext cx="6480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kumimoji="0" lang="ru-RU" altLang="ru-RU" sz="1100" b="1" dirty="0">
                <a:solidFill>
                  <a:schemeClr val="bg1"/>
                </a:solidFill>
                <a:latin typeface="Calibri" pitchFamily="34" charset="0"/>
              </a:rPr>
              <a:t>Ассоциация  «Юристы за гражданское общество»</a:t>
            </a:r>
          </a:p>
          <a:p>
            <a:pPr eaLnBrk="1" hangingPunct="1">
              <a:spcBef>
                <a:spcPct val="15000"/>
              </a:spcBef>
            </a:pPr>
            <a:r>
              <a:rPr kumimoji="0" lang="en-US" altLang="ru-RU" sz="1100" b="1" dirty="0">
                <a:solidFill>
                  <a:schemeClr val="bg1"/>
                </a:solidFill>
                <a:latin typeface="Calibri" pitchFamily="34" charset="0"/>
              </a:rPr>
              <a:t>www.lawcs.ru  |  e-mail: info@lawcs.ru</a:t>
            </a:r>
            <a:endParaRPr kumimoji="0" lang="ru-RU" altLang="ru-RU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87450" y="5000625"/>
            <a:ext cx="73453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endParaRPr kumimoji="0" lang="ru-RU" altLang="ru-RU" sz="1400"/>
          </a:p>
          <a:p>
            <a:br>
              <a:rPr kumimoji="0" lang="ru-RU" altLang="ru-RU" sz="1400"/>
            </a:br>
            <a:br>
              <a:rPr kumimoji="0" lang="ru-RU" altLang="ru-RU" sz="1400"/>
            </a:br>
            <a:br>
              <a:rPr kumimoji="0" lang="ru-RU" altLang="ru-RU" sz="1400"/>
            </a:br>
            <a:endParaRPr kumimoji="0" lang="ru-RU" altLang="ru-RU" sz="1400"/>
          </a:p>
        </p:txBody>
      </p:sp>
      <p:pic>
        <p:nvPicPr>
          <p:cNvPr id="9" name="Picture 4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9516"/>
            <a:ext cx="2968752" cy="88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10965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13802</TotalTime>
  <Words>6776</Words>
  <Application>Microsoft Office PowerPoint</Application>
  <PresentationFormat>Экран (4:3)</PresentationFormat>
  <Paragraphs>876</Paragraphs>
  <Slides>73</Slides>
  <Notes>72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9" baseType="lpstr">
      <vt:lpstr>Arial</vt:lpstr>
      <vt:lpstr>Calibri</vt:lpstr>
      <vt:lpstr>Palatino Linotype</vt:lpstr>
      <vt:lpstr>Times New Roman</vt:lpstr>
      <vt:lpstr>Wingdings</vt:lpstr>
      <vt:lpstr>Оформление по умолчанию</vt:lpstr>
      <vt:lpstr>       </vt:lpstr>
      <vt:lpstr> ПРАВОВОЕ ПОЛЕ  </vt:lpstr>
      <vt:lpstr>История развития  российского  законодательства   об НКО</vt:lpstr>
      <vt:lpstr>ТЕНДЕНЦИИ </vt:lpstr>
      <vt:lpstr>ТЕНДЕНЦИИ </vt:lpstr>
      <vt:lpstr>История развития  российского  законодательства   об НКО</vt:lpstr>
      <vt:lpstr>История развития  российского  законодательства   об НКО</vt:lpstr>
      <vt:lpstr> Федеральный закон от 05.05.2014 № 99-ФЗ   О внесении изменений в главу 4 части первой Гражданского кодекса Российской Федерации и о признании утратившими силу отдельных положений законодательных актов Российской Федерации  (нормы, регулирующие создание, ликвидацию, реорганизацию,  управление и деятельность НКО) </vt:lpstr>
      <vt:lpstr>Юридические лица, являющиеся некоммерческими организациями, могут создаваться в одной из организационно-правовых форм некоммерческих корпораций и некоммерческих унитарных организаций   </vt:lpstr>
      <vt:lpstr>Презентация PowerPoint</vt:lpstr>
      <vt:lpstr>Юридические лица, учредители которых не становятся их участниками и не приобретают в них прав членства, являются унитарными организациями.</vt:lpstr>
      <vt:lpstr>Презентация PowerPoint</vt:lpstr>
      <vt:lpstr>Место нахождения юридического лица определяется местом его государственной регистрации на территории Российской Федерации путем указания наименования населенного пункта (муниципального образования) - по месту нахождения его постоянно действующего исполнительного органа, а в случае отсутствия постоянно действующего исполнительного органа - иного органа или лица, уполномоченных выступать от имени юридического лица в силу закона, иного правового акта или учредительного документа</vt:lpstr>
      <vt:lpstr>Адрес юридического лица должен быть указан в Едином государственном реестре юридических лиц</vt:lpstr>
      <vt:lpstr>Юридическое лицо, которое в течение двенадцати месяцев не представляло документы отчетности, предусмотренные законодательством Российской Федерации о налогах и сборах, и не осуществляло операций хотя бы по одному банковскому счету считается фактически прекратившим свою деятельность  (недействующим) и подлежит исключению из ЕГРЮЛ</vt:lpstr>
      <vt:lpstr>Юридическое лицо несет риск последствий неполучения юридически значимых сообщений, доставленных по адресу, указанному в едином государственном реестре юридических лиц, а также риск отсутствия по указанному адресу своего органа или представителя. Сообщения, доставленные по адресу, указанному в едином государственном реестре юридических лиц, считаются полученными юридическим лицом, даже если оно не находится по указанному адресу</vt:lpstr>
      <vt:lpstr>Было (пункт 3 статьи 50):</vt:lpstr>
      <vt:lpstr>«Применительно к некоммерческим организациям следует говорить не о предпринимательской, а о вспомогательной хозяйственной деятельности или о "деятельности, приносящей дополнительные доходы"» </vt:lpstr>
      <vt:lpstr>Некоммерческая организация, уставом которой предусмотрено осуществление приносящей доходы деятельности, должна иметь достаточное для осуществления указанной деятельности имущество рыночной стоимостью не менее минимального уставного капитала, предусмотренного для обществ с ограниченной ответственностью (на июль 2017 года  - 10 000 рублей)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законодательства в сфере гражданского общества 2016 </vt:lpstr>
      <vt:lpstr>Изменения 2016 </vt:lpstr>
      <vt:lpstr>Изменения 2016 </vt:lpstr>
      <vt:lpstr>Изменения 2016 </vt:lpstr>
      <vt:lpstr>Презентация PowerPoint</vt:lpstr>
      <vt:lpstr>Алгоритм</vt:lpstr>
      <vt:lpstr>Алгоритм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Изменения законодательства в сфере гражданского общества 2017 года </vt:lpstr>
      <vt:lpstr>Право государственных и муниципальных служащих:  - управлять ТСН, дачными, гаражными и иными подобными кооперативами, политическими партиями и различными объединениями, связанными с работой (такими как совет муниципальных образований);  - участвовать в съездах и общих собраниях общественных организаций.</vt:lpstr>
      <vt:lpstr>ГОСТ Р 7.0.97-2016:  - состав реквизитов документов;  - правила их оформления;  - виды бланков, состав реквизитов бланков,  схемы расположения реквизитов на документе; - образцы бланков; - правила создания документов. </vt:lpstr>
      <vt:lpstr>с 01 сентября 2017 года по решению налоговой при невозможности ликвидации юридического лица ввиду отсутствия средств на расходы, необходимые для его ликвидации, и невозможности возложить эти расходы на его учредителей (участников)</vt:lpstr>
      <vt:lpstr>общественно полезных услуг, оказываемых СОНКО, смогут выдавать не только ФОИВы, но и органы исполнительной власти субъектов</vt:lpstr>
      <vt:lpstr>Изменения законодательства в сфере гражданского общества 2017 -???   Внесение изменений в закон об НКО для соответствия  ГК РФ (Правительство РФ внесло в Государственную Думу 23 июня 2017)  Внесение изменений в закон об ОО для соответствия ГК РФ (план – декабрь 2017)  Внесение изменений в закон об НКО</vt:lpstr>
      <vt:lpstr>Изменения законодательства в сфере гражданского общества 2017 -???   Некоммерческие организации, выполняющие функции иностранного агента, представляют в уполномоченный орган отчет, указанный в абзаце первом настоящего пункта, ежеквартально, аудиторское заключение - ежегодно, программы и иные документы, являющиеся основанием для проведения мероприятий, финансируемых и (или) проводимых при участии иностранных источников, - не позднее трех рабочих дней со дня, следующего за днем утверждения программы или подписания договора, иного документа, являющихся основанием для проведения мероприятий, финансируемых и (или) проводимых при участии иностранных источников.</vt:lpstr>
      <vt:lpstr>Изменения законодательства в сфере гражданского общества 2017 -???   Некоммерческие организации обязаны представлять в уполномоченный орган или его территориальный орган отчет о своей деятельности по форме, утвержденной уполномоченным органом, содержащий информацию о персональном составе руководящих органов, объеме и источниках полученных денежных средств и иного имущества, целях их расходования или использования и фактическом расходовании или использовании, программах и мероприятиях, финансируемых и (или) проводимых при участии иностранных источников.</vt:lpstr>
      <vt:lpstr>   Изменения законодательства в сфере гражданского общества 2017 -???  Иностранными источниками признаются:  иностранные государства, их государственные органы, международные и иностранные организации, иностранные граждане, лица без гражданства либо уполномоченные ими лица, а также российские юридические лица, получающие денежные средства и иное имущество от указанных источников (за исключением ОАО с государственным участием и их дочерних обществ).  В случае перечисления (передачи) денежных средств (иного имущества) некоммерческим организациям, российское юридическое лицо, получившее в течение года, предшествовавшего такому перечислению (передаче), денежные средства и иное имущество от иностранных источников, информирует указанные организации о получении им денежных средств и иного имущества от иностранных источников.  </vt:lpstr>
      <vt:lpstr>Проект изменений в  формы отчетности представлен Минюстом (4 ноября 2016 доработан)  «Отчет о расходовании некоммерческой организацией денежных средств и об использовании иного имущества, в том числе полученных от международных и иностранных организаций, иностранных граждан и лиц без гражданства и (или) российских юридических лиц, получивших денежные средства и иное имущество от иностранных источников за _____ г.» (аналогичные изменения вносятся и в графы 1 и 3 данной формы); </vt:lpstr>
      <vt:lpstr>   Правовой минимум некоммерческой организации    </vt:lpstr>
      <vt:lpstr>                           Протокол общего собрания                     (гл. 9.1 ГК РФ) </vt:lpstr>
      <vt:lpstr>ЕГРЮЛ –  лицо, действующее  без доверенности</vt:lpstr>
      <vt:lpstr>Трудовой договор  с руководителем</vt:lpstr>
      <vt:lpstr>Трудовой договор  с руководителем</vt:lpstr>
      <vt:lpstr>Трудовой договор  с руководителем</vt:lpstr>
      <vt:lpstr>Документы, регламентирующие трудовые отношения ( минимум)</vt:lpstr>
      <vt:lpstr>Специальная оценка  рабочих мест</vt:lpstr>
      <vt:lpstr>Ужесточение административной ответственности (2015+) за:</vt:lpstr>
      <vt:lpstr>ЕГРЮЛ –   адрес (место нахождения)</vt:lpstr>
      <vt:lpstr>Открытие банковского счета</vt:lpstr>
      <vt:lpstr>Договор  аренды</vt:lpstr>
      <vt:lpstr>Пожарная безопасность</vt:lpstr>
      <vt:lpstr>Пожарная безопасность</vt:lpstr>
      <vt:lpstr>Персональные данные (минимум)</vt:lpstr>
      <vt:lpstr>Персональные данные</vt:lpstr>
      <vt:lpstr>Документы в сейфе…</vt:lpstr>
      <vt:lpstr>Вопросы, требующие особого внимания:  - привлечение добровольцев  - уплата НДФЛ с дохода в натуральной форме, полученного участниками мероприятий  - пожертвования (получение и передача)       и другие… </vt:lpstr>
      <vt:lpstr>            М         Мировые тенденции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(Arial, 28 pt)  Город, дата (Arial, 16 pt)</dc:title>
  <dc:creator>Irina Myachina</dc:creator>
  <cp:lastModifiedBy>Olga Shumburova</cp:lastModifiedBy>
  <cp:revision>318</cp:revision>
  <cp:lastPrinted>2017-07-04T09:30:12Z</cp:lastPrinted>
  <dcterms:created xsi:type="dcterms:W3CDTF">2009-09-07T16:23:55Z</dcterms:created>
  <dcterms:modified xsi:type="dcterms:W3CDTF">2017-07-04T09:49:46Z</dcterms:modified>
</cp:coreProperties>
</file>